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21"/>
  </p:notesMasterIdLst>
  <p:handoutMasterIdLst>
    <p:handoutMasterId r:id="rId22"/>
  </p:handoutMasterIdLst>
  <p:sldIdLst>
    <p:sldId id="309" r:id="rId5"/>
    <p:sldId id="311" r:id="rId6"/>
    <p:sldId id="313" r:id="rId7"/>
    <p:sldId id="316" r:id="rId8"/>
    <p:sldId id="315" r:id="rId9"/>
    <p:sldId id="319" r:id="rId10"/>
    <p:sldId id="321" r:id="rId11"/>
    <p:sldId id="320" r:id="rId12"/>
    <p:sldId id="323" r:id="rId13"/>
    <p:sldId id="324" r:id="rId14"/>
    <p:sldId id="325" r:id="rId15"/>
    <p:sldId id="328" r:id="rId16"/>
    <p:sldId id="314" r:id="rId17"/>
    <p:sldId id="329" r:id="rId18"/>
    <p:sldId id="330" r:id="rId19"/>
    <p:sldId id="331" r:id="rId20"/>
  </p:sldIdLst>
  <p:sldSz cx="12190413" cy="6859588"/>
  <p:notesSz cx="6858000" cy="9144000"/>
  <p:defaultTex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guide id="3" orient="horz" pos="3366">
          <p15:clr>
            <a:srgbClr val="A4A3A4"/>
          </p15:clr>
        </p15:guide>
        <p15:guide id="4" orient="horz" pos="957">
          <p15:clr>
            <a:srgbClr val="A4A3A4"/>
          </p15:clr>
        </p15:guide>
        <p15:guide id="5" orient="horz" pos="1750">
          <p15:clr>
            <a:srgbClr val="A4A3A4"/>
          </p15:clr>
        </p15:guide>
        <p15:guide id="6" orient="horz" pos="2558">
          <p15:clr>
            <a:srgbClr val="A4A3A4"/>
          </p15:clr>
        </p15:guide>
        <p15:guide id="7" orient="horz" pos="4166">
          <p15:clr>
            <a:srgbClr val="A4A3A4"/>
          </p15:clr>
        </p15:guide>
        <p15:guide id="8" orient="horz" pos="164">
          <p15:clr>
            <a:srgbClr val="A4A3A4"/>
          </p15:clr>
        </p15:guide>
        <p15:guide id="9" pos="2957">
          <p15:clr>
            <a:srgbClr val="A4A3A4"/>
          </p15:clr>
        </p15:guide>
        <p15:guide id="10" pos="2089">
          <p15:clr>
            <a:srgbClr val="A4A3A4"/>
          </p15:clr>
        </p15:guide>
        <p15:guide id="11" pos="4723">
          <p15:clr>
            <a:srgbClr val="A4A3A4"/>
          </p15:clr>
        </p15:guide>
        <p15:guide id="12" pos="5598">
          <p15:clr>
            <a:srgbClr val="A4A3A4"/>
          </p15:clr>
        </p15:guide>
        <p15:guide id="13" pos="1206">
          <p15:clr>
            <a:srgbClr val="A4A3A4"/>
          </p15:clr>
        </p15:guide>
        <p15:guide id="14" pos="339">
          <p15:clr>
            <a:srgbClr val="A4A3A4"/>
          </p15:clr>
        </p15:guide>
        <p15:guide id="15" pos="6466">
          <p15:clr>
            <a:srgbClr val="A4A3A4"/>
          </p15:clr>
        </p15:guide>
        <p15:guide id="16" pos="71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79B"/>
    <a:srgbClr val="57A4C9"/>
    <a:srgbClr val="57A4A7"/>
    <a:srgbClr val="15A8DB"/>
    <a:srgbClr val="DA291C"/>
    <a:srgbClr val="BFBFBF"/>
    <a:srgbClr val="DA28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17" autoAdjust="0"/>
    <p:restoredTop sz="91156"/>
  </p:normalViewPr>
  <p:slideViewPr>
    <p:cSldViewPr snapToGrid="0">
      <p:cViewPr varScale="1">
        <p:scale>
          <a:sx n="116" d="100"/>
          <a:sy n="116" d="100"/>
        </p:scale>
        <p:origin x="1600" y="192"/>
      </p:cViewPr>
      <p:guideLst>
        <p:guide orient="horz" pos="2161"/>
        <p:guide pos="3840"/>
        <p:guide orient="horz" pos="3366"/>
        <p:guide orient="horz" pos="957"/>
        <p:guide orient="horz" pos="1750"/>
        <p:guide orient="horz" pos="2558"/>
        <p:guide orient="horz" pos="4166"/>
        <p:guide orient="horz" pos="164"/>
        <p:guide pos="2957"/>
        <p:guide pos="2089"/>
        <p:guide pos="4723"/>
        <p:guide pos="5598"/>
        <p:guide pos="1206"/>
        <p:guide pos="339"/>
        <p:guide pos="6466"/>
        <p:guide pos="7114"/>
      </p:guideLst>
    </p:cSldViewPr>
  </p:slideViewPr>
  <p:outlineViewPr>
    <p:cViewPr>
      <p:scale>
        <a:sx n="100" d="100"/>
        <a:sy n="100" d="100"/>
      </p:scale>
      <p:origin x="0" y="0"/>
    </p:cViewPr>
  </p:outlineViewPr>
  <p:notesTextViewPr>
    <p:cViewPr>
      <p:scale>
        <a:sx n="140" d="100"/>
        <a:sy n="140" d="100"/>
      </p:scale>
      <p:origin x="0" y="0"/>
    </p:cViewPr>
  </p:notesTextViewPr>
  <p:sorterViewPr>
    <p:cViewPr>
      <p:scale>
        <a:sx n="66" d="100"/>
        <a:sy n="66" d="100"/>
      </p:scale>
      <p:origin x="0" y="0"/>
    </p:cViewPr>
  </p:sorter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B7F1C8-39C8-452F-A54C-C9DB57F2B3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FD8B8DC-1808-4116-8705-5323F51C3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36AF3D-5F52-4291-965B-FBA88511716D}" type="datetimeFigureOut">
              <a:rPr lang="en-GB" smtClean="0"/>
              <a:t>15/02/2020</a:t>
            </a:fld>
            <a:endParaRPr lang="en-GB"/>
          </a:p>
        </p:txBody>
      </p:sp>
      <p:sp>
        <p:nvSpPr>
          <p:cNvPr id="4" name="Footer Placeholder 3">
            <a:extLst>
              <a:ext uri="{FF2B5EF4-FFF2-40B4-BE49-F238E27FC236}">
                <a16:creationId xmlns:a16="http://schemas.microsoft.com/office/drawing/2014/main" id="{31DEC546-EABC-4BD3-A17D-F09603F12F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B2E355A-9881-4F54-BC37-37437AE774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75DD07-CEA3-4EF8-8340-2E80930DA439}" type="slidenum">
              <a:rPr lang="en-GB" smtClean="0"/>
              <a:t>‹#›</a:t>
            </a:fld>
            <a:endParaRPr lang="en-GB"/>
          </a:p>
        </p:txBody>
      </p:sp>
    </p:spTree>
    <p:extLst>
      <p:ext uri="{BB962C8B-B14F-4D97-AF65-F5344CB8AC3E}">
        <p14:creationId xmlns:p14="http://schemas.microsoft.com/office/powerpoint/2010/main" val="3977937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B1316-14B2-4D3C-A26D-7A2DCC365155}" type="datetimeFigureOut">
              <a:rPr lang="en-AU" smtClean="0"/>
              <a:t>15/2/20</a:t>
            </a:fld>
            <a:endParaRPr lang="en-AU"/>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4F2A1-262B-45A2-A552-6300545A3A31}" type="slidenum">
              <a:rPr lang="en-AU" smtClean="0"/>
              <a:t>‹#›</a:t>
            </a:fld>
            <a:endParaRPr lang="en-AU"/>
          </a:p>
        </p:txBody>
      </p:sp>
    </p:spTree>
    <p:extLst>
      <p:ext uri="{BB962C8B-B14F-4D97-AF65-F5344CB8AC3E}">
        <p14:creationId xmlns:p14="http://schemas.microsoft.com/office/powerpoint/2010/main" val="601031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Justice Warriors (SJWs)</a:t>
            </a:r>
          </a:p>
        </p:txBody>
      </p:sp>
      <p:sp>
        <p:nvSpPr>
          <p:cNvPr id="4" name="Slide Number Placeholder 3"/>
          <p:cNvSpPr>
            <a:spLocks noGrp="1"/>
          </p:cNvSpPr>
          <p:nvPr>
            <p:ph type="sldNum" sz="quarter" idx="5"/>
          </p:nvPr>
        </p:nvSpPr>
        <p:spPr/>
        <p:txBody>
          <a:bodyPr/>
          <a:lstStyle/>
          <a:p>
            <a:fld id="{8344F2A1-262B-45A2-A552-6300545A3A31}" type="slidenum">
              <a:rPr lang="en-AU" smtClean="0"/>
              <a:t>1</a:t>
            </a:fld>
            <a:endParaRPr lang="en-AU"/>
          </a:p>
        </p:txBody>
      </p:sp>
    </p:spTree>
    <p:extLst>
      <p:ext uri="{BB962C8B-B14F-4D97-AF65-F5344CB8AC3E}">
        <p14:creationId xmlns:p14="http://schemas.microsoft.com/office/powerpoint/2010/main" val="3351291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44F2A1-262B-45A2-A552-6300545A3A31}" type="slidenum">
              <a:rPr lang="en-AU" smtClean="0"/>
              <a:t>10</a:t>
            </a:fld>
            <a:endParaRPr lang="en-AU"/>
          </a:p>
        </p:txBody>
      </p:sp>
    </p:spTree>
    <p:extLst>
      <p:ext uri="{BB962C8B-B14F-4D97-AF65-F5344CB8AC3E}">
        <p14:creationId xmlns:p14="http://schemas.microsoft.com/office/powerpoint/2010/main" val="1289354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David Joshua Rubin is a YouTube personality, and talk show host. He is the creator and host of The Rubin Report, a political talk show on </a:t>
            </a:r>
            <a:r>
              <a:rPr lang="en-CA" sz="1200" b="0" i="0" u="none" strike="noStrike" kern="1200" dirty="0" err="1">
                <a:solidFill>
                  <a:schemeClr val="tx1"/>
                </a:solidFill>
                <a:effectLst/>
                <a:latin typeface="+mn-lt"/>
                <a:ea typeface="+mn-ea"/>
                <a:cs typeface="+mn-cs"/>
              </a:rPr>
              <a:t>BlazeTV</a:t>
            </a:r>
            <a:r>
              <a:rPr lang="en-CA" sz="1200" b="0" i="0" u="none" strike="noStrike" kern="1200" dirty="0">
                <a:solidFill>
                  <a:schemeClr val="tx1"/>
                </a:solidFill>
                <a:effectLst/>
                <a:latin typeface="+mn-lt"/>
                <a:ea typeface="+mn-ea"/>
                <a:cs typeface="+mn-cs"/>
              </a:rPr>
              <a:t> and YouTube, and which was formerly part of The Young Turks Network and Ora TV.</a:t>
            </a:r>
            <a:endParaRPr lang="en-US" dirty="0"/>
          </a:p>
        </p:txBody>
      </p:sp>
      <p:sp>
        <p:nvSpPr>
          <p:cNvPr id="4" name="Slide Number Placeholder 3"/>
          <p:cNvSpPr>
            <a:spLocks noGrp="1"/>
          </p:cNvSpPr>
          <p:nvPr>
            <p:ph type="sldNum" sz="quarter" idx="5"/>
          </p:nvPr>
        </p:nvSpPr>
        <p:spPr/>
        <p:txBody>
          <a:bodyPr/>
          <a:lstStyle/>
          <a:p>
            <a:fld id="{8344F2A1-262B-45A2-A552-6300545A3A31}" type="slidenum">
              <a:rPr lang="en-AU" smtClean="0"/>
              <a:t>11</a:t>
            </a:fld>
            <a:endParaRPr lang="en-AU"/>
          </a:p>
        </p:txBody>
      </p:sp>
    </p:spTree>
    <p:extLst>
      <p:ext uri="{BB962C8B-B14F-4D97-AF65-F5344CB8AC3E}">
        <p14:creationId xmlns:p14="http://schemas.microsoft.com/office/powerpoint/2010/main" val="2371800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44F2A1-262B-45A2-A552-6300545A3A31}" type="slidenum">
              <a:rPr lang="en-AU" smtClean="0"/>
              <a:t>12</a:t>
            </a:fld>
            <a:endParaRPr lang="en-AU"/>
          </a:p>
        </p:txBody>
      </p:sp>
    </p:spTree>
    <p:extLst>
      <p:ext uri="{BB962C8B-B14F-4D97-AF65-F5344CB8AC3E}">
        <p14:creationId xmlns:p14="http://schemas.microsoft.com/office/powerpoint/2010/main" val="1789662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44F2A1-262B-45A2-A552-6300545A3A31}" type="slidenum">
              <a:rPr lang="en-AU" smtClean="0"/>
              <a:t>13</a:t>
            </a:fld>
            <a:endParaRPr lang="en-AU"/>
          </a:p>
        </p:txBody>
      </p:sp>
    </p:spTree>
    <p:extLst>
      <p:ext uri="{BB962C8B-B14F-4D97-AF65-F5344CB8AC3E}">
        <p14:creationId xmlns:p14="http://schemas.microsoft.com/office/powerpoint/2010/main" val="1277504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44F2A1-262B-45A2-A552-6300545A3A31}" type="slidenum">
              <a:rPr lang="en-AU" smtClean="0"/>
              <a:t>14</a:t>
            </a:fld>
            <a:endParaRPr lang="en-AU"/>
          </a:p>
        </p:txBody>
      </p:sp>
    </p:spTree>
    <p:extLst>
      <p:ext uri="{BB962C8B-B14F-4D97-AF65-F5344CB8AC3E}">
        <p14:creationId xmlns:p14="http://schemas.microsoft.com/office/powerpoint/2010/main" val="2760092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Leftists are telling children that climate change is going to kill them and everyone they know—and then place those terrified kids in front of cameras to beg for their lives. Want some "propaganda"? Here you go.</a:t>
            </a:r>
          </a:p>
        </p:txBody>
      </p:sp>
      <p:sp>
        <p:nvSpPr>
          <p:cNvPr id="4" name="Slide Number Placeholder 3"/>
          <p:cNvSpPr>
            <a:spLocks noGrp="1"/>
          </p:cNvSpPr>
          <p:nvPr>
            <p:ph type="sldNum" sz="quarter" idx="5"/>
          </p:nvPr>
        </p:nvSpPr>
        <p:spPr/>
        <p:txBody>
          <a:bodyPr/>
          <a:lstStyle/>
          <a:p>
            <a:fld id="{8344F2A1-262B-45A2-A552-6300545A3A31}" type="slidenum">
              <a:rPr lang="en-AU" smtClean="0"/>
              <a:t>15</a:t>
            </a:fld>
            <a:endParaRPr lang="en-AU"/>
          </a:p>
        </p:txBody>
      </p:sp>
    </p:spTree>
    <p:extLst>
      <p:ext uri="{BB962C8B-B14F-4D97-AF65-F5344CB8AC3E}">
        <p14:creationId xmlns:p14="http://schemas.microsoft.com/office/powerpoint/2010/main" val="3905863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44F2A1-262B-45A2-A552-6300545A3A31}" type="slidenum">
              <a:rPr lang="en-AU" smtClean="0"/>
              <a:t>16</a:t>
            </a:fld>
            <a:endParaRPr lang="en-AU"/>
          </a:p>
        </p:txBody>
      </p:sp>
    </p:spTree>
    <p:extLst>
      <p:ext uri="{BB962C8B-B14F-4D97-AF65-F5344CB8AC3E}">
        <p14:creationId xmlns:p14="http://schemas.microsoft.com/office/powerpoint/2010/main" val="2528711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LGGBDTTTIQQAAPP stands for Lesbian, Gay, Genderqueer, Bisexual, Demisexual, Transgender, Transsexual, </a:t>
            </a:r>
            <a:r>
              <a:rPr lang="en-US" dirty="0" err="1"/>
              <a:t>Twospirit</a:t>
            </a:r>
            <a:r>
              <a:rPr lang="en-US" dirty="0"/>
              <a:t>, Intersex, Queer, Questioning, Asexual, Allies, Pansexual, and Polyamorous.</a:t>
            </a:r>
          </a:p>
        </p:txBody>
      </p:sp>
      <p:sp>
        <p:nvSpPr>
          <p:cNvPr id="4" name="Slide Number Placeholder 3"/>
          <p:cNvSpPr>
            <a:spLocks noGrp="1"/>
          </p:cNvSpPr>
          <p:nvPr>
            <p:ph type="sldNum" sz="quarter" idx="5"/>
          </p:nvPr>
        </p:nvSpPr>
        <p:spPr/>
        <p:txBody>
          <a:bodyPr/>
          <a:lstStyle/>
          <a:p>
            <a:fld id="{8344F2A1-262B-45A2-A552-6300545A3A31}" type="slidenum">
              <a:rPr lang="en-AU" smtClean="0"/>
              <a:t>2</a:t>
            </a:fld>
            <a:endParaRPr lang="en-AU"/>
          </a:p>
        </p:txBody>
      </p:sp>
    </p:spTree>
    <p:extLst>
      <p:ext uri="{BB962C8B-B14F-4D97-AF65-F5344CB8AC3E}">
        <p14:creationId xmlns:p14="http://schemas.microsoft.com/office/powerpoint/2010/main" val="1017012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“When someone calls you a racist, sexist, bigot, homophobe because you happen to disagree with them about tax policy or same-sex marriage or abortion, that’s bullying. When someone slanders you because you happen to disagree with them about global warming or the government shutdown, that’s bullying.” ― </a:t>
            </a:r>
            <a:r>
              <a:rPr lang="en-CA" sz="1200" b="1" i="0" u="none" strike="noStrike" kern="1200" dirty="0">
                <a:solidFill>
                  <a:schemeClr val="tx1"/>
                </a:solidFill>
                <a:effectLst/>
                <a:latin typeface="+mn-lt"/>
                <a:ea typeface="+mn-ea"/>
                <a:cs typeface="+mn-cs"/>
              </a:rPr>
              <a:t>Ben Shapiro</a:t>
            </a:r>
            <a:endParaRPr lang="en-US" i="1" dirty="0"/>
          </a:p>
        </p:txBody>
      </p:sp>
      <p:sp>
        <p:nvSpPr>
          <p:cNvPr id="4" name="Slide Number Placeholder 3"/>
          <p:cNvSpPr>
            <a:spLocks noGrp="1"/>
          </p:cNvSpPr>
          <p:nvPr>
            <p:ph type="sldNum" sz="quarter" idx="5"/>
          </p:nvPr>
        </p:nvSpPr>
        <p:spPr/>
        <p:txBody>
          <a:bodyPr/>
          <a:lstStyle/>
          <a:p>
            <a:fld id="{8344F2A1-262B-45A2-A552-6300545A3A31}" type="slidenum">
              <a:rPr lang="en-AU" smtClean="0"/>
              <a:t>3</a:t>
            </a:fld>
            <a:endParaRPr lang="en-AU"/>
          </a:p>
        </p:txBody>
      </p:sp>
    </p:spTree>
    <p:extLst>
      <p:ext uri="{BB962C8B-B14F-4D97-AF65-F5344CB8AC3E}">
        <p14:creationId xmlns:p14="http://schemas.microsoft.com/office/powerpoint/2010/main" val="1543098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44F2A1-262B-45A2-A552-6300545A3A31}" type="slidenum">
              <a:rPr lang="en-AU" smtClean="0"/>
              <a:t>4</a:t>
            </a:fld>
            <a:endParaRPr lang="en-AU"/>
          </a:p>
        </p:txBody>
      </p:sp>
    </p:spTree>
    <p:extLst>
      <p:ext uri="{BB962C8B-B14F-4D97-AF65-F5344CB8AC3E}">
        <p14:creationId xmlns:p14="http://schemas.microsoft.com/office/powerpoint/2010/main" val="392050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www.dineshdsouza.com</a:t>
            </a:r>
            <a:endParaRPr lang="en-US" dirty="0"/>
          </a:p>
        </p:txBody>
      </p:sp>
      <p:sp>
        <p:nvSpPr>
          <p:cNvPr id="4" name="Slide Number Placeholder 3"/>
          <p:cNvSpPr>
            <a:spLocks noGrp="1"/>
          </p:cNvSpPr>
          <p:nvPr>
            <p:ph type="sldNum" sz="quarter" idx="5"/>
          </p:nvPr>
        </p:nvSpPr>
        <p:spPr/>
        <p:txBody>
          <a:bodyPr/>
          <a:lstStyle/>
          <a:p>
            <a:fld id="{8344F2A1-262B-45A2-A552-6300545A3A31}" type="slidenum">
              <a:rPr lang="en-AU" smtClean="0"/>
              <a:t>5</a:t>
            </a:fld>
            <a:endParaRPr lang="en-AU"/>
          </a:p>
        </p:txBody>
      </p:sp>
    </p:spTree>
    <p:extLst>
      <p:ext uri="{BB962C8B-B14F-4D97-AF65-F5344CB8AC3E}">
        <p14:creationId xmlns:p14="http://schemas.microsoft.com/office/powerpoint/2010/main" val="397728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44F2A1-262B-45A2-A552-6300545A3A31}" type="slidenum">
              <a:rPr lang="en-AU" smtClean="0"/>
              <a:t>6</a:t>
            </a:fld>
            <a:endParaRPr lang="en-AU"/>
          </a:p>
        </p:txBody>
      </p:sp>
    </p:spTree>
    <p:extLst>
      <p:ext uri="{BB962C8B-B14F-4D97-AF65-F5344CB8AC3E}">
        <p14:creationId xmlns:p14="http://schemas.microsoft.com/office/powerpoint/2010/main" val="145709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44F2A1-262B-45A2-A552-6300545A3A31}" type="slidenum">
              <a:rPr lang="en-AU" smtClean="0"/>
              <a:t>7</a:t>
            </a:fld>
            <a:endParaRPr lang="en-AU"/>
          </a:p>
        </p:txBody>
      </p:sp>
    </p:spTree>
    <p:extLst>
      <p:ext uri="{BB962C8B-B14F-4D97-AF65-F5344CB8AC3E}">
        <p14:creationId xmlns:p14="http://schemas.microsoft.com/office/powerpoint/2010/main" val="195994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www.prageru.com</a:t>
            </a:r>
            <a:r>
              <a:rPr lang="en-US" dirty="0"/>
              <a:t>/presenter/will-</a:t>
            </a:r>
            <a:r>
              <a:rPr lang="en-US" dirty="0" err="1"/>
              <a:t>witt</a:t>
            </a:r>
            <a:r>
              <a:rPr lang="en-US" dirty="0"/>
              <a:t>/</a:t>
            </a:r>
          </a:p>
        </p:txBody>
      </p:sp>
      <p:sp>
        <p:nvSpPr>
          <p:cNvPr id="4" name="Slide Number Placeholder 3"/>
          <p:cNvSpPr>
            <a:spLocks noGrp="1"/>
          </p:cNvSpPr>
          <p:nvPr>
            <p:ph type="sldNum" sz="quarter" idx="5"/>
          </p:nvPr>
        </p:nvSpPr>
        <p:spPr/>
        <p:txBody>
          <a:bodyPr/>
          <a:lstStyle/>
          <a:p>
            <a:fld id="{8344F2A1-262B-45A2-A552-6300545A3A31}" type="slidenum">
              <a:rPr lang="en-AU" smtClean="0"/>
              <a:t>8</a:t>
            </a:fld>
            <a:endParaRPr lang="en-AU"/>
          </a:p>
        </p:txBody>
      </p:sp>
    </p:spTree>
    <p:extLst>
      <p:ext uri="{BB962C8B-B14F-4D97-AF65-F5344CB8AC3E}">
        <p14:creationId xmlns:p14="http://schemas.microsoft.com/office/powerpoint/2010/main" val="1188497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44F2A1-262B-45A2-A552-6300545A3A31}" type="slidenum">
              <a:rPr lang="en-AU" smtClean="0"/>
              <a:t>9</a:t>
            </a:fld>
            <a:endParaRPr lang="en-AU"/>
          </a:p>
        </p:txBody>
      </p:sp>
    </p:spTree>
    <p:extLst>
      <p:ext uri="{BB962C8B-B14F-4D97-AF65-F5344CB8AC3E}">
        <p14:creationId xmlns:p14="http://schemas.microsoft.com/office/powerpoint/2010/main" val="4140257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 PRJ Detailed Grey 4 x Pro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37068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032165"/>
      </p:ext>
    </p:extLst>
  </p:cSld>
  <p:clrMap bg1="lt1" tx1="dk1" bg2="lt2" tx2="dk2" accent1="accent1" accent2="accent2" accent3="accent3" accent4="accent4" accent5="accent5" accent6="accent6" hlink="hlink" folHlink="folHlink"/>
  <p:sldLayoutIdLst>
    <p:sldLayoutId id="2147484061" r:id="rId1"/>
  </p:sldLayoutIdLst>
  <p:hf hdr="0" ftr="0" dt="0"/>
  <p:txStyles>
    <p:title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p:titleStyle>
    <p:bodyStyle>
      <a:lvl1pPr marL="0" indent="0" algn="l" defTabSz="1088502" rtl="0" eaLnBrk="1" latinLnBrk="0" hangingPunct="1">
        <a:lnSpc>
          <a:spcPct val="90000"/>
        </a:lnSpc>
        <a:spcBef>
          <a:spcPts val="1428"/>
        </a:spcBef>
        <a:buClr>
          <a:schemeClr val="tx2"/>
        </a:buClr>
        <a:buSzPct val="80000"/>
        <a:buFontTx/>
        <a:buNone/>
        <a:defRPr sz="2400" kern="1200" baseline="0">
          <a:solidFill>
            <a:schemeClr val="tx1"/>
          </a:solidFill>
          <a:latin typeface="+mn-lt"/>
          <a:ea typeface="+mn-ea"/>
          <a:cs typeface="+mn-cs"/>
        </a:defRPr>
      </a:lvl1pPr>
      <a:lvl2pPr marL="278554" indent="-278554" algn="l" defTabSz="1088502" rtl="0" eaLnBrk="1" latinLnBrk="0" hangingPunct="1">
        <a:lnSpc>
          <a:spcPct val="90000"/>
        </a:lnSpc>
        <a:spcBef>
          <a:spcPts val="1428"/>
        </a:spcBef>
        <a:buClr>
          <a:schemeClr val="accent1"/>
        </a:buClr>
        <a:buFont typeface="Wingdings" panose="05000000000000000000" pitchFamily="2" charset="2"/>
        <a:buChar char="§"/>
        <a:defRPr sz="2400" kern="1200">
          <a:solidFill>
            <a:schemeClr val="tx1"/>
          </a:solidFill>
          <a:latin typeface="+mn-lt"/>
          <a:ea typeface="+mn-ea"/>
          <a:cs typeface="+mn-cs"/>
        </a:defRPr>
      </a:lvl2pPr>
      <a:lvl3pPr marL="557107" indent="-278554" algn="l" defTabSz="1088502" rtl="0" eaLnBrk="1" latinLnBrk="0" hangingPunct="1">
        <a:lnSpc>
          <a:spcPct val="90000"/>
        </a:lnSpc>
        <a:spcBef>
          <a:spcPts val="1428"/>
        </a:spcBef>
        <a:buFont typeface="Wingdings" panose="05000000000000000000" pitchFamily="2" charset="2"/>
        <a:buChar char="§"/>
        <a:defRPr sz="2000" kern="1200">
          <a:solidFill>
            <a:schemeClr val="tx1"/>
          </a:solidFill>
          <a:latin typeface="+mn-lt"/>
          <a:ea typeface="+mn-ea"/>
          <a:cs typeface="+mn-cs"/>
        </a:defRPr>
      </a:lvl3pPr>
      <a:lvl4pPr marL="0" indent="0" algn="l" defTabSz="1088502" rtl="0" eaLnBrk="1" latinLnBrk="0" hangingPunct="1">
        <a:lnSpc>
          <a:spcPct val="90000"/>
        </a:lnSpc>
        <a:spcBef>
          <a:spcPts val="1428"/>
        </a:spcBef>
        <a:buSzPct val="100000"/>
        <a:buFont typeface="Wingdings" panose="05000000000000000000" pitchFamily="2" charset="2"/>
        <a:buNone/>
        <a:defRPr sz="1600" b="0" i="0" kern="1200" baseline="0">
          <a:solidFill>
            <a:schemeClr val="tx1"/>
          </a:solidFill>
          <a:latin typeface="+mn-lt"/>
          <a:ea typeface="+mn-ea"/>
          <a:cs typeface="+mn-cs"/>
        </a:defRPr>
      </a:lvl4pPr>
      <a:lvl5pPr marL="0" indent="0" algn="l" defTabSz="1088502" rtl="0" eaLnBrk="1" latinLnBrk="0" hangingPunct="1">
        <a:lnSpc>
          <a:spcPct val="90000"/>
        </a:lnSpc>
        <a:spcBef>
          <a:spcPts val="1428"/>
        </a:spcBef>
        <a:buFont typeface="Titillium Web" panose="00000500000000000000" pitchFamily="2" charset="0"/>
        <a:buNone/>
        <a:defRPr sz="2000" kern="1200">
          <a:solidFill>
            <a:schemeClr val="tx1"/>
          </a:solidFill>
          <a:latin typeface="+mn-lt"/>
          <a:ea typeface="+mn-ea"/>
          <a:cs typeface="+mn-cs"/>
        </a:defRPr>
      </a:lvl5pPr>
      <a:lvl6pPr marL="2993380"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6pPr>
      <a:lvl7pPr marL="3537631"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7pPr>
      <a:lvl8pPr marL="4081882"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8pPr>
      <a:lvl9pPr marL="4626132"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9pPr>
    </p:bodyStyle>
    <p:other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2" userDrawn="1">
          <p15:clr>
            <a:srgbClr val="F26B43"/>
          </p15:clr>
        </p15:guide>
        <p15:guide id="2" pos="3839" userDrawn="1">
          <p15:clr>
            <a:srgbClr val="F26B43"/>
          </p15:clr>
        </p15:guide>
        <p15:guide id="3" pos="2952" userDrawn="1">
          <p15:clr>
            <a:srgbClr val="F26B43"/>
          </p15:clr>
        </p15:guide>
        <p15:guide id="4" pos="2088" userDrawn="1">
          <p15:clr>
            <a:srgbClr val="F26B43"/>
          </p15:clr>
        </p15:guide>
        <p15:guide id="5" pos="336" userDrawn="1">
          <p15:clr>
            <a:srgbClr val="F26B43"/>
          </p15:clr>
        </p15:guide>
        <p15:guide id="6" pos="1204" userDrawn="1">
          <p15:clr>
            <a:srgbClr val="F26B43"/>
          </p15:clr>
        </p15:guide>
        <p15:guide id="7" orient="horz" pos="1748" userDrawn="1">
          <p15:clr>
            <a:srgbClr val="F26B43"/>
          </p15:clr>
        </p15:guide>
        <p15:guide id="8" orient="horz" pos="956" userDrawn="1">
          <p15:clr>
            <a:srgbClr val="F26B43"/>
          </p15:clr>
        </p15:guide>
        <p15:guide id="9" pos="4708" userDrawn="1">
          <p15:clr>
            <a:srgbClr val="F26B43"/>
          </p15:clr>
        </p15:guide>
        <p15:guide id="10" pos="5592" userDrawn="1">
          <p15:clr>
            <a:srgbClr val="F26B43"/>
          </p15:clr>
        </p15:guide>
        <p15:guide id="11" pos="6468" userDrawn="1">
          <p15:clr>
            <a:srgbClr val="F26B43"/>
          </p15:clr>
        </p15:guide>
        <p15:guide id="12" pos="7348" userDrawn="1">
          <p15:clr>
            <a:srgbClr val="F26B43"/>
          </p15:clr>
        </p15:guide>
        <p15:guide id="13" orient="horz" pos="3356" userDrawn="1">
          <p15:clr>
            <a:srgbClr val="F26B43"/>
          </p15:clr>
        </p15:guide>
        <p15:guide id="14"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youtu.be/44pERGAaKHw" TargetMode="External"/><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coffeescribe.ca/" TargetMode="External"/><Relationship Id="rId5" Type="http://schemas.openxmlformats.org/officeDocument/2006/relationships/image" Target="../media/image2.png"/><Relationship Id="rId10" Type="http://schemas.openxmlformats.org/officeDocument/2006/relationships/hyperlink" Target="https://youtu.be/o73pqQ9Gzt4" TargetMode="External"/><Relationship Id="rId4" Type="http://schemas.microsoft.com/office/2007/relationships/hdphoto" Target="../media/hdphoto9.wdp"/><Relationship Id="rId9" Type="http://schemas.openxmlformats.org/officeDocument/2006/relationships/hyperlink" Target="https://youtu.be/z_qo3CNRSG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youtu.be/kl0-n0zWVJk" TargetMode="External"/><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coffeescribe.ca/" TargetMode="External"/><Relationship Id="rId5" Type="http://schemas.openxmlformats.org/officeDocument/2006/relationships/image" Target="../media/image2.png"/><Relationship Id="rId4" Type="http://schemas.microsoft.com/office/2007/relationships/hdphoto" Target="../media/hdphoto10.wdp"/></Relationships>
</file>

<file path=ppt/slides/_rels/slide12.xml.rels><?xml version="1.0" encoding="UTF-8" standalone="yes"?>
<Relationships xmlns="http://schemas.openxmlformats.org/package/2006/relationships"><Relationship Id="rId8" Type="http://schemas.openxmlformats.org/officeDocument/2006/relationships/hyperlink" Target="https://youtu.be/2tgyS3RKSco" TargetMode="External"/><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coffeescribe.ca/" TargetMode="External"/><Relationship Id="rId5" Type="http://schemas.openxmlformats.org/officeDocument/2006/relationships/image" Target="../media/image2.png"/><Relationship Id="rId4" Type="http://schemas.microsoft.com/office/2007/relationships/hdphoto" Target="../media/hdphoto11.wdp"/></Relationships>
</file>

<file path=ppt/slides/_rels/slide13.xml.rels><?xml version="1.0" encoding="UTF-8" standalone="yes"?>
<Relationships xmlns="http://schemas.openxmlformats.org/package/2006/relationships"><Relationship Id="rId8" Type="http://schemas.openxmlformats.org/officeDocument/2006/relationships/hyperlink" Target="https://youtu.be/cVkAsPizAbU" TargetMode="External"/><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coffeescribe.ca/" TargetMode="External"/><Relationship Id="rId5" Type="http://schemas.openxmlformats.org/officeDocument/2006/relationships/image" Target="../media/image2.png"/><Relationship Id="rId4" Type="http://schemas.microsoft.com/office/2007/relationships/hdphoto" Target="../media/hdphoto12.wdp"/><Relationship Id="rId9" Type="http://schemas.openxmlformats.org/officeDocument/2006/relationships/hyperlink" Target="https://youtu.be/RIOiGtO2UBA"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youtu.be/Lb6OpRfyLFo" TargetMode="External"/><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coffeescribe.ca/" TargetMode="External"/><Relationship Id="rId11" Type="http://schemas.openxmlformats.org/officeDocument/2006/relationships/hyperlink" Target="https://youtu.be/KbYbCB5Zj_E" TargetMode="External"/><Relationship Id="rId5" Type="http://schemas.openxmlformats.org/officeDocument/2006/relationships/image" Target="../media/image2.png"/><Relationship Id="rId10" Type="http://schemas.openxmlformats.org/officeDocument/2006/relationships/hyperlink" Target="https://youtu.be/MeKAdOySB_E" TargetMode="External"/><Relationship Id="rId4" Type="http://schemas.microsoft.com/office/2007/relationships/hdphoto" Target="../media/hdphoto13.wdp"/><Relationship Id="rId9" Type="http://schemas.openxmlformats.org/officeDocument/2006/relationships/hyperlink" Target="https://youtu.be/J0a0fllObFk"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youtu.be/Iu2b7q4zPQM" TargetMode="External"/><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coffeescribe.ca/" TargetMode="External"/><Relationship Id="rId5" Type="http://schemas.openxmlformats.org/officeDocument/2006/relationships/image" Target="../media/image2.png"/><Relationship Id="rId10" Type="http://schemas.openxmlformats.org/officeDocument/2006/relationships/hyperlink" Target="https://youtu.be/f66gLxD1zws" TargetMode="External"/><Relationship Id="rId4" Type="http://schemas.microsoft.com/office/2007/relationships/hdphoto" Target="../media/hdphoto14.wdp"/><Relationship Id="rId9" Type="http://schemas.openxmlformats.org/officeDocument/2006/relationships/hyperlink" Target="https://youtu.be/mB573AmATKw"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youtu.be/AaGfjKI49MI" TargetMode="External"/><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coffeescribe.ca/" TargetMode="External"/><Relationship Id="rId5" Type="http://schemas.openxmlformats.org/officeDocument/2006/relationships/image" Target="../media/image2.png"/><Relationship Id="rId10" Type="http://schemas.openxmlformats.org/officeDocument/2006/relationships/hyperlink" Target="https://youtu.be/4x7J4-vFVeU" TargetMode="External"/><Relationship Id="rId4" Type="http://schemas.microsoft.com/office/2007/relationships/hdphoto" Target="../media/hdphoto15.wdp"/><Relationship Id="rId9" Type="http://schemas.openxmlformats.org/officeDocument/2006/relationships/hyperlink" Target="https://youtu.be/OwqIy8Ikv-c"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youtu.be/xfO1veFs6Ho" TargetMode="External"/><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coffeescribe.ca/" TargetMode="External"/><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hyperlink" Target="https://youtu.be/-4S0gHlKiho"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youtu.be/YgQy70_LPS4" TargetMode="External"/><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coffeescribe.ca/" TargetMode="External"/><Relationship Id="rId5" Type="http://schemas.openxmlformats.org/officeDocument/2006/relationships/image" Target="../media/image2.png"/><Relationship Id="rId10" Type="http://schemas.openxmlformats.org/officeDocument/2006/relationships/hyperlink" Target="https://youtu.be/zhNfhrpDjNs" TargetMode="External"/><Relationship Id="rId4" Type="http://schemas.microsoft.com/office/2007/relationships/hdphoto" Target="../media/hdphoto2.wdp"/><Relationship Id="rId9" Type="http://schemas.openxmlformats.org/officeDocument/2006/relationships/hyperlink" Target="https://youtu.be/LquIQisaZFU"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youtu.be/5a9lD6Pkd5k" TargetMode="External"/><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coffeescribe.ca/" TargetMode="External"/><Relationship Id="rId5" Type="http://schemas.openxmlformats.org/officeDocument/2006/relationships/image" Target="../media/image2.png"/><Relationship Id="rId10" Type="http://schemas.openxmlformats.org/officeDocument/2006/relationships/hyperlink" Target="https://youtu.be/gaJGs7laaA4" TargetMode="External"/><Relationship Id="rId4" Type="http://schemas.microsoft.com/office/2007/relationships/hdphoto" Target="../media/hdphoto3.wdp"/><Relationship Id="rId9" Type="http://schemas.openxmlformats.org/officeDocument/2006/relationships/hyperlink" Target="https://youtu.be/R7A7Lf1rlL0"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youtu.be/0XoF5Cxdsis" TargetMode="External"/><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coffeescribe.ca/" TargetMode="External"/><Relationship Id="rId5" Type="http://schemas.openxmlformats.org/officeDocument/2006/relationships/image" Target="../media/image2.png"/><Relationship Id="rId4" Type="http://schemas.microsoft.com/office/2007/relationships/hdphoto" Target="../media/hdphoto4.wdp"/><Relationship Id="rId9" Type="http://schemas.openxmlformats.org/officeDocument/2006/relationships/hyperlink" Target="https://youtu.be/tN9bu6CP318"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youtu.be/tEDgpJ8GExM" TargetMode="External"/><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coffeescribe.ca/" TargetMode="External"/><Relationship Id="rId5" Type="http://schemas.openxmlformats.org/officeDocument/2006/relationships/image" Target="../media/image2.pn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hyperlink" Target="https://youtu.be/RmuFIM4meXg" TargetMode="External"/><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coffeescribe.ca/" TargetMode="External"/><Relationship Id="rId5" Type="http://schemas.openxmlformats.org/officeDocument/2006/relationships/image" Target="../media/image2.png"/><Relationship Id="rId4" Type="http://schemas.microsoft.com/office/2007/relationships/hdphoto" Target="../media/hdphoto6.wdp"/><Relationship Id="rId9" Type="http://schemas.openxmlformats.org/officeDocument/2006/relationships/hyperlink" Target="https://youtu.be/BsW7YNcEJYU"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youtu.be/ZR9Ye_Uk-x8" TargetMode="External"/><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coffeescribe.ca/" TargetMode="External"/><Relationship Id="rId11" Type="http://schemas.openxmlformats.org/officeDocument/2006/relationships/hyperlink" Target="https://youtu.be/ydTFY2YRqcE" TargetMode="External"/><Relationship Id="rId5" Type="http://schemas.openxmlformats.org/officeDocument/2006/relationships/image" Target="../media/image2.png"/><Relationship Id="rId10" Type="http://schemas.openxmlformats.org/officeDocument/2006/relationships/hyperlink" Target="https://youtu.be/SxUA3EPI8X4" TargetMode="External"/><Relationship Id="rId4" Type="http://schemas.microsoft.com/office/2007/relationships/hdphoto" Target="../media/hdphoto7.wdp"/><Relationship Id="rId9" Type="http://schemas.openxmlformats.org/officeDocument/2006/relationships/hyperlink" Target="https://youtu.be/iqqaZQI1kI4"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youtu.be/nHmsaAAdn2Y" TargetMode="External"/><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coffeescribe.ca/" TargetMode="External"/><Relationship Id="rId5" Type="http://schemas.openxmlformats.org/officeDocument/2006/relationships/image" Target="../media/image2.png"/><Relationship Id="rId10" Type="http://schemas.openxmlformats.org/officeDocument/2006/relationships/hyperlink" Target="https://youtu.be/FOZ0irgLwxU" TargetMode="External"/><Relationship Id="rId4" Type="http://schemas.microsoft.com/office/2007/relationships/hdphoto" Target="../media/hdphoto8.wdp"/><Relationship Id="rId9" Type="http://schemas.openxmlformats.org/officeDocument/2006/relationships/hyperlink" Target="https://youtu.be/IMJzv_OLFj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person, photo, man, boy&#10;&#10;Description automatically generated">
            <a:extLst>
              <a:ext uri="{FF2B5EF4-FFF2-40B4-BE49-F238E27FC236}">
                <a16:creationId xmlns:a16="http://schemas.microsoft.com/office/drawing/2014/main" id="{70064917-3D18-9348-A8CF-2E2B3D366B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206546" cy="6859588"/>
          </a:xfrm>
          <a:prstGeom prst="rect">
            <a:avLst/>
          </a:prstGeom>
        </p:spPr>
      </p:pic>
      <p:pic>
        <p:nvPicPr>
          <p:cNvPr id="13" name="Picture 12" descr="A picture containing indoor, monitor, sitting, table&#10;&#10;Description automatically generated">
            <a:extLst>
              <a:ext uri="{FF2B5EF4-FFF2-40B4-BE49-F238E27FC236}">
                <a16:creationId xmlns:a16="http://schemas.microsoft.com/office/drawing/2014/main" id="{AAE696E5-9385-6249-9B33-E1603D5255B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206546" cy="6859588"/>
          </a:xfrm>
          <a:prstGeom prst="rect">
            <a:avLst/>
          </a:prstGeom>
        </p:spPr>
      </p:pic>
      <p:pic>
        <p:nvPicPr>
          <p:cNvPr id="19" name="Picture 18" descr="A picture containing person, boy, holding, young&#10;&#10;Description automatically generated">
            <a:extLst>
              <a:ext uri="{FF2B5EF4-FFF2-40B4-BE49-F238E27FC236}">
                <a16:creationId xmlns:a16="http://schemas.microsoft.com/office/drawing/2014/main" id="{BDD5A475-23C1-6849-89D5-B0BF1B105CD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5773481" cy="6859588"/>
          </a:xfrm>
          <a:prstGeom prst="rect">
            <a:avLst/>
          </a:prstGeom>
        </p:spPr>
      </p:pic>
      <p:grpSp>
        <p:nvGrpSpPr>
          <p:cNvPr id="12" name="Group 11">
            <a:extLst>
              <a:ext uri="{FF2B5EF4-FFF2-40B4-BE49-F238E27FC236}">
                <a16:creationId xmlns:a16="http://schemas.microsoft.com/office/drawing/2014/main" id="{68F2DDC7-0205-DB43-B977-32F7810ABCEB}"/>
              </a:ext>
            </a:extLst>
          </p:cNvPr>
          <p:cNvGrpSpPr/>
          <p:nvPr/>
        </p:nvGrpSpPr>
        <p:grpSpPr>
          <a:xfrm>
            <a:off x="4226312" y="635623"/>
            <a:ext cx="6255835" cy="1817648"/>
            <a:chOff x="4226312" y="635623"/>
            <a:chExt cx="6255835" cy="1817648"/>
          </a:xfrm>
        </p:grpSpPr>
        <p:sp>
          <p:nvSpPr>
            <p:cNvPr id="14" name="Title 7">
              <a:extLst>
                <a:ext uri="{FF2B5EF4-FFF2-40B4-BE49-F238E27FC236}">
                  <a16:creationId xmlns:a16="http://schemas.microsoft.com/office/drawing/2014/main" id="{4D4DDBE1-B0E4-AC43-A134-0AA2B49E30E9}"/>
                </a:ext>
              </a:extLst>
            </p:cNvPr>
            <p:cNvSpPr txBox="1">
              <a:spLocks/>
            </p:cNvSpPr>
            <p:nvPr/>
          </p:nvSpPr>
          <p:spPr>
            <a:xfrm>
              <a:off x="4226312" y="635623"/>
              <a:ext cx="6255835" cy="1817648"/>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t>
              </a:r>
              <a:br>
                <a:rPr lang="en-US" sz="4300" dirty="0">
                  <a:solidFill>
                    <a:schemeClr val="bg1"/>
                  </a:solidFill>
                </a:rPr>
              </a:br>
              <a:r>
                <a:rPr lang="en-US" sz="4300" dirty="0">
                  <a:solidFill>
                    <a:schemeClr val="bg1"/>
                  </a:solidFill>
                </a:rPr>
                <a:t>a world gone mad</a:t>
              </a:r>
              <a:br>
                <a:rPr lang="en-US" dirty="0">
                  <a:solidFill>
                    <a:schemeClr val="bg1"/>
                  </a:solidFill>
                </a:rPr>
              </a:br>
              <a:r>
                <a:rPr lang="en-US" sz="2400" dirty="0">
                  <a:solidFill>
                    <a:schemeClr val="bg1"/>
                  </a:solidFill>
                </a:rPr>
                <a:t>Up is down, left is right</a:t>
              </a:r>
            </a:p>
          </p:txBody>
        </p:sp>
        <p:sp>
          <p:nvSpPr>
            <p:cNvPr id="16" name="Title 7">
              <a:extLst>
                <a:ext uri="{FF2B5EF4-FFF2-40B4-BE49-F238E27FC236}">
                  <a16:creationId xmlns:a16="http://schemas.microsoft.com/office/drawing/2014/main" id="{1989E967-E459-6B42-B883-2FD7F34814C0}"/>
                </a:ext>
              </a:extLst>
            </p:cNvPr>
            <p:cNvSpPr txBox="1">
              <a:spLocks/>
            </p:cNvSpPr>
            <p:nvPr/>
          </p:nvSpPr>
          <p:spPr>
            <a:xfrm>
              <a:off x="4226312" y="635623"/>
              <a:ext cx="6255835" cy="1817648"/>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t>
              </a:r>
              <a:br>
                <a:rPr lang="en-US" sz="4300" dirty="0">
                  <a:solidFill>
                    <a:schemeClr val="bg1"/>
                  </a:solidFill>
                </a:rPr>
              </a:br>
              <a:r>
                <a:rPr lang="en-US" sz="4300" dirty="0">
                  <a:solidFill>
                    <a:schemeClr val="bg1"/>
                  </a:solidFill>
                </a:rPr>
                <a:t>a world gone mad</a:t>
              </a:r>
              <a:br>
                <a:rPr lang="en-US" dirty="0">
                  <a:solidFill>
                    <a:schemeClr val="bg1"/>
                  </a:solidFill>
                </a:rPr>
              </a:br>
              <a:r>
                <a:rPr lang="en-US" sz="2400" dirty="0">
                  <a:solidFill>
                    <a:schemeClr val="bg1"/>
                  </a:solidFill>
                </a:rPr>
                <a:t>Up is down, left is right</a:t>
              </a:r>
            </a:p>
          </p:txBody>
        </p:sp>
      </p:grpSp>
    </p:spTree>
    <p:extLst>
      <p:ext uri="{BB962C8B-B14F-4D97-AF65-F5344CB8AC3E}">
        <p14:creationId xmlns:p14="http://schemas.microsoft.com/office/powerpoint/2010/main" val="330778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7CE1C231-455E-E24E-A828-41A60742E435}"/>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7000"/>
                    </a14:imgEffect>
                    <a14:imgEffect>
                      <a14:saturation sat="29000"/>
                    </a14:imgEffect>
                    <a14:imgEffect>
                      <a14:brightnessContrast bright="-2000"/>
                    </a14:imgEffect>
                  </a14:imgLayer>
                </a14:imgProps>
              </a:ext>
              <a:ext uri="{28A0092B-C50C-407E-A947-70E740481C1C}">
                <a14:useLocalDpi xmlns:a14="http://schemas.microsoft.com/office/drawing/2010/main"/>
              </a:ext>
            </a:extLst>
          </a:blip>
          <a:srcRect/>
          <a:stretch/>
        </p:blipFill>
        <p:spPr>
          <a:xfrm>
            <a:off x="5928660" y="2650415"/>
            <a:ext cx="5464950" cy="3527964"/>
          </a:xfrm>
          <a:prstGeom prst="rect">
            <a:avLst/>
          </a:prstGeom>
        </p:spPr>
      </p:pic>
      <p:pic>
        <p:nvPicPr>
          <p:cNvPr id="13" name="Picture 12" descr="A picture containing indoor, monitor, sitting, table&#10;&#10;Description automatically generated">
            <a:extLst>
              <a:ext uri="{FF2B5EF4-FFF2-40B4-BE49-F238E27FC236}">
                <a16:creationId xmlns:a16="http://schemas.microsoft.com/office/drawing/2014/main" id="{AAE696E5-9385-6249-9B33-E1603D5255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206546" cy="6859588"/>
          </a:xfrm>
          <a:prstGeom prst="rect">
            <a:avLst/>
          </a:prstGeom>
        </p:spPr>
      </p:pic>
      <p:sp>
        <p:nvSpPr>
          <p:cNvPr id="3" name="Title 7">
            <a:extLst>
              <a:ext uri="{FF2B5EF4-FFF2-40B4-BE49-F238E27FC236}">
                <a16:creationId xmlns:a16="http://schemas.microsoft.com/office/drawing/2014/main" id="{0CD7560D-7B18-E14D-8160-37C527CB749E}"/>
              </a:ext>
            </a:extLst>
          </p:cNvPr>
          <p:cNvSpPr txBox="1">
            <a:spLocks/>
          </p:cNvSpPr>
          <p:nvPr/>
        </p:nvSpPr>
        <p:spPr>
          <a:xfrm>
            <a:off x="663468" y="2371060"/>
            <a:ext cx="5067484" cy="1048359"/>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Dr. Jordan B Peterson</a:t>
            </a:r>
            <a:br>
              <a:rPr lang="en-US" dirty="0">
                <a:solidFill>
                  <a:schemeClr val="bg1"/>
                </a:solidFill>
              </a:rPr>
            </a:br>
            <a:r>
              <a:rPr lang="en-US" sz="2400" dirty="0">
                <a:solidFill>
                  <a:schemeClr val="bg1"/>
                </a:solidFill>
              </a:rPr>
              <a:t>Canadian clinical psychologist</a:t>
            </a:r>
          </a:p>
        </p:txBody>
      </p:sp>
      <p:pic>
        <p:nvPicPr>
          <p:cNvPr id="12" name="Picture 11" descr="A picture containing food, mug&#10;&#10;Description automatically generated">
            <a:hlinkClick r:id="rId6"/>
            <a:extLst>
              <a:ext uri="{FF2B5EF4-FFF2-40B4-BE49-F238E27FC236}">
                <a16:creationId xmlns:a16="http://schemas.microsoft.com/office/drawing/2014/main" id="{D54B1BE4-3C19-5F49-9131-AF38C3CAB2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5613" y="5853918"/>
            <a:ext cx="607072" cy="644145"/>
          </a:xfrm>
          <a:prstGeom prst="rect">
            <a:avLst/>
          </a:prstGeom>
          <a:effectLst>
            <a:reflection blurRad="6350" stA="35000" endPos="22000" dir="5400000" sy="-100000" algn="bl" rotWithShape="0"/>
          </a:effectLst>
        </p:spPr>
      </p:pic>
      <p:sp>
        <p:nvSpPr>
          <p:cNvPr id="9" name="Title 7">
            <a:extLst>
              <a:ext uri="{FF2B5EF4-FFF2-40B4-BE49-F238E27FC236}">
                <a16:creationId xmlns:a16="http://schemas.microsoft.com/office/drawing/2014/main" id="{78711412-DC88-4F48-A4E6-21644DCD513B}"/>
              </a:ext>
            </a:extLst>
          </p:cNvPr>
          <p:cNvSpPr txBox="1">
            <a:spLocks/>
          </p:cNvSpPr>
          <p:nvPr/>
        </p:nvSpPr>
        <p:spPr>
          <a:xfrm>
            <a:off x="663467" y="3576083"/>
            <a:ext cx="5067485" cy="2831224"/>
          </a:xfrm>
          <a:prstGeom prst="rect">
            <a:avLst/>
          </a:prstGeom>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pPr>
              <a:spcAft>
                <a:spcPts val="900"/>
              </a:spcAft>
            </a:pPr>
            <a:r>
              <a:rPr lang="en-US" sz="2100" b="1" dirty="0">
                <a:solidFill>
                  <a:srgbClr val="50979B"/>
                </a:solidFill>
              </a:rPr>
              <a:t>Featured videos:</a:t>
            </a:r>
          </a:p>
          <a:p>
            <a:pPr marL="266700" indent="-263525">
              <a:spcAft>
                <a:spcPts val="300"/>
              </a:spcAft>
              <a:buFont typeface="Wingdings" pitchFamily="2" charset="2"/>
              <a:buChar char="§"/>
            </a:pPr>
            <a:r>
              <a:rPr lang="en-US" sz="1800" dirty="0">
                <a:solidFill>
                  <a:srgbClr val="50979B"/>
                </a:solidFill>
              </a:rPr>
              <a:t>People getting offended</a:t>
            </a:r>
          </a:p>
          <a:p>
            <a:pPr marL="266700" indent="-263525">
              <a:spcAft>
                <a:spcPts val="300"/>
              </a:spcAft>
              <a:buFont typeface="Wingdings" pitchFamily="2" charset="2"/>
              <a:buChar char="§"/>
            </a:pPr>
            <a:r>
              <a:rPr lang="en-US" sz="1800" dirty="0">
                <a:solidFill>
                  <a:srgbClr val="50979B"/>
                </a:solidFill>
              </a:rPr>
              <a:t>Destroys feminist narrative</a:t>
            </a:r>
          </a:p>
          <a:p>
            <a:pPr marL="266700" indent="-263525">
              <a:spcAft>
                <a:spcPts val="300"/>
              </a:spcAft>
              <a:buFont typeface="Wingdings" pitchFamily="2" charset="2"/>
              <a:buChar char="§"/>
            </a:pPr>
            <a:r>
              <a:rPr lang="en-US" sz="1800" dirty="0">
                <a:solidFill>
                  <a:srgbClr val="50979B"/>
                </a:solidFill>
              </a:rPr>
              <a:t>Don’t blame others. Fix yourself</a:t>
            </a:r>
            <a:endParaRPr lang="en-US" sz="2000" dirty="0">
              <a:solidFill>
                <a:srgbClr val="0085CA"/>
              </a:solidFill>
            </a:endParaRPr>
          </a:p>
        </p:txBody>
      </p:sp>
      <p:sp>
        <p:nvSpPr>
          <p:cNvPr id="22" name="Rectangle 21">
            <a:hlinkClick r:id="rId8" tooltip="People getting offended  "/>
            <a:extLst>
              <a:ext uri="{FF2B5EF4-FFF2-40B4-BE49-F238E27FC236}">
                <a16:creationId xmlns:a16="http://schemas.microsoft.com/office/drawing/2014/main" id="{08261767-7A16-5544-8129-F169B498BBE7}"/>
              </a:ext>
            </a:extLst>
          </p:cNvPr>
          <p:cNvSpPr/>
          <p:nvPr/>
        </p:nvSpPr>
        <p:spPr>
          <a:xfrm>
            <a:off x="970058" y="4033112"/>
            <a:ext cx="2315754" cy="23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9" tooltip="Destroys feminist narrative  "/>
            <a:extLst>
              <a:ext uri="{FF2B5EF4-FFF2-40B4-BE49-F238E27FC236}">
                <a16:creationId xmlns:a16="http://schemas.microsoft.com/office/drawing/2014/main" id="{96BC4DB4-BFBD-5C45-8D1A-CD944246D06F}"/>
              </a:ext>
            </a:extLst>
          </p:cNvPr>
          <p:cNvSpPr/>
          <p:nvPr/>
        </p:nvSpPr>
        <p:spPr>
          <a:xfrm>
            <a:off x="970058" y="4321889"/>
            <a:ext cx="2571986" cy="23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10" tooltip="Don’t blame others. Fix yourself  "/>
            <a:extLst>
              <a:ext uri="{FF2B5EF4-FFF2-40B4-BE49-F238E27FC236}">
                <a16:creationId xmlns:a16="http://schemas.microsoft.com/office/drawing/2014/main" id="{EAAC56CB-27FF-AE48-BDC5-C415F6B487A0}"/>
              </a:ext>
            </a:extLst>
          </p:cNvPr>
          <p:cNvSpPr/>
          <p:nvPr/>
        </p:nvSpPr>
        <p:spPr>
          <a:xfrm>
            <a:off x="970057" y="4602813"/>
            <a:ext cx="3044259" cy="23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A696463-847C-3644-9CC6-6E30287EA03F}"/>
              </a:ext>
            </a:extLst>
          </p:cNvPr>
          <p:cNvGrpSpPr/>
          <p:nvPr/>
        </p:nvGrpSpPr>
        <p:grpSpPr>
          <a:xfrm>
            <a:off x="645428" y="635554"/>
            <a:ext cx="9065500" cy="1193246"/>
            <a:chOff x="645428" y="635554"/>
            <a:chExt cx="9065500" cy="1193246"/>
          </a:xfrm>
        </p:grpSpPr>
        <p:sp>
          <p:nvSpPr>
            <p:cNvPr id="25" name="Title 7">
              <a:extLst>
                <a:ext uri="{FF2B5EF4-FFF2-40B4-BE49-F238E27FC236}">
                  <a16:creationId xmlns:a16="http://schemas.microsoft.com/office/drawing/2014/main" id="{A6134825-1734-D24B-875B-1E0F16BA2416}"/>
                </a:ext>
              </a:extLst>
            </p:cNvPr>
            <p:cNvSpPr txBox="1">
              <a:spLocks/>
            </p:cNvSpPr>
            <p:nvPr/>
          </p:nvSpPr>
          <p:spPr>
            <a:xfrm>
              <a:off x="645429" y="635623"/>
              <a:ext cx="9065499" cy="1193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 world gone mad</a:t>
              </a:r>
              <a:br>
                <a:rPr lang="en-US" dirty="0">
                  <a:solidFill>
                    <a:schemeClr val="bg1"/>
                  </a:solidFill>
                </a:rPr>
              </a:br>
              <a:r>
                <a:rPr lang="en-US" sz="2400" dirty="0">
                  <a:solidFill>
                    <a:schemeClr val="bg1"/>
                  </a:solidFill>
                </a:rPr>
                <a:t>Up is down, left is right</a:t>
              </a:r>
            </a:p>
          </p:txBody>
        </p:sp>
        <p:sp>
          <p:nvSpPr>
            <p:cNvPr id="26" name="Title 7">
              <a:extLst>
                <a:ext uri="{FF2B5EF4-FFF2-40B4-BE49-F238E27FC236}">
                  <a16:creationId xmlns:a16="http://schemas.microsoft.com/office/drawing/2014/main" id="{A9AC05D1-BE1C-8B4D-8EF3-FA564B36F9BE}"/>
                </a:ext>
              </a:extLst>
            </p:cNvPr>
            <p:cNvSpPr txBox="1">
              <a:spLocks/>
            </p:cNvSpPr>
            <p:nvPr/>
          </p:nvSpPr>
          <p:spPr>
            <a:xfrm>
              <a:off x="645428" y="635554"/>
              <a:ext cx="9065499" cy="1193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 world gone mad</a:t>
              </a:r>
              <a:br>
                <a:rPr lang="en-US" dirty="0">
                  <a:solidFill>
                    <a:schemeClr val="bg1"/>
                  </a:solidFill>
                </a:rPr>
              </a:br>
              <a:r>
                <a:rPr lang="en-US" sz="2400" dirty="0">
                  <a:solidFill>
                    <a:schemeClr val="bg1"/>
                  </a:solidFill>
                </a:rPr>
                <a:t>Up is down, left is right</a:t>
              </a:r>
            </a:p>
          </p:txBody>
        </p:sp>
      </p:grpSp>
    </p:spTree>
    <p:extLst>
      <p:ext uri="{BB962C8B-B14F-4D97-AF65-F5344CB8AC3E}">
        <p14:creationId xmlns:p14="http://schemas.microsoft.com/office/powerpoint/2010/main" val="386740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ED229FB8-EB3B-CD4C-971C-01C74E903960}"/>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10494"/>
                    </a14:imgEffect>
                    <a14:imgEffect>
                      <a14:saturation sat="18000"/>
                    </a14:imgEffect>
                    <a14:imgEffect>
                      <a14:brightnessContrast bright="7000" contrast="1000"/>
                    </a14:imgEffect>
                  </a14:imgLayer>
                </a14:imgProps>
              </a:ext>
              <a:ext uri="{28A0092B-C50C-407E-A947-70E740481C1C}">
                <a14:useLocalDpi xmlns:a14="http://schemas.microsoft.com/office/drawing/2010/main"/>
              </a:ext>
            </a:extLst>
          </a:blip>
          <a:srcRect/>
          <a:stretch/>
        </p:blipFill>
        <p:spPr>
          <a:xfrm>
            <a:off x="5971981" y="2683366"/>
            <a:ext cx="5462819" cy="3602104"/>
          </a:xfrm>
          <a:prstGeom prst="rect">
            <a:avLst/>
          </a:prstGeom>
        </p:spPr>
      </p:pic>
      <p:pic>
        <p:nvPicPr>
          <p:cNvPr id="13" name="Picture 12" descr="A picture containing indoor, monitor, sitting, table&#10;&#10;Description automatically generated">
            <a:extLst>
              <a:ext uri="{FF2B5EF4-FFF2-40B4-BE49-F238E27FC236}">
                <a16:creationId xmlns:a16="http://schemas.microsoft.com/office/drawing/2014/main" id="{AAE696E5-9385-6249-9B33-E1603D5255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206546" cy="6859588"/>
          </a:xfrm>
          <a:prstGeom prst="rect">
            <a:avLst/>
          </a:prstGeom>
        </p:spPr>
      </p:pic>
      <p:sp>
        <p:nvSpPr>
          <p:cNvPr id="3" name="Title 7">
            <a:extLst>
              <a:ext uri="{FF2B5EF4-FFF2-40B4-BE49-F238E27FC236}">
                <a16:creationId xmlns:a16="http://schemas.microsoft.com/office/drawing/2014/main" id="{0CD7560D-7B18-E14D-8160-37C527CB749E}"/>
              </a:ext>
            </a:extLst>
          </p:cNvPr>
          <p:cNvSpPr txBox="1">
            <a:spLocks/>
          </p:cNvSpPr>
          <p:nvPr/>
        </p:nvSpPr>
        <p:spPr>
          <a:xfrm>
            <a:off x="663468" y="2371060"/>
            <a:ext cx="5067484" cy="1048359"/>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Dave Rubin</a:t>
            </a:r>
            <a:br>
              <a:rPr lang="en-US" dirty="0">
                <a:solidFill>
                  <a:schemeClr val="bg1"/>
                </a:solidFill>
              </a:rPr>
            </a:br>
            <a:r>
              <a:rPr lang="en-US" sz="2400" dirty="0">
                <a:solidFill>
                  <a:schemeClr val="bg1"/>
                </a:solidFill>
              </a:rPr>
              <a:t>The Rubin Report</a:t>
            </a:r>
          </a:p>
        </p:txBody>
      </p:sp>
      <p:sp>
        <p:nvSpPr>
          <p:cNvPr id="6" name="Title 7">
            <a:extLst>
              <a:ext uri="{FF2B5EF4-FFF2-40B4-BE49-F238E27FC236}">
                <a16:creationId xmlns:a16="http://schemas.microsoft.com/office/drawing/2014/main" id="{F02E3C63-1818-094C-A02A-F5EA1C747F17}"/>
              </a:ext>
            </a:extLst>
          </p:cNvPr>
          <p:cNvSpPr txBox="1">
            <a:spLocks/>
          </p:cNvSpPr>
          <p:nvPr/>
        </p:nvSpPr>
        <p:spPr>
          <a:xfrm>
            <a:off x="663467" y="3576083"/>
            <a:ext cx="5067485" cy="2831224"/>
          </a:xfrm>
          <a:prstGeom prst="rect">
            <a:avLst/>
          </a:prstGeom>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pPr>
              <a:spcAft>
                <a:spcPts val="900"/>
              </a:spcAft>
            </a:pPr>
            <a:r>
              <a:rPr lang="en-US" sz="2100" b="1" dirty="0">
                <a:solidFill>
                  <a:srgbClr val="50979B"/>
                </a:solidFill>
              </a:rPr>
              <a:t>Featured videos:</a:t>
            </a:r>
          </a:p>
          <a:p>
            <a:pPr marL="266700" indent="-263525">
              <a:spcAft>
                <a:spcPts val="300"/>
              </a:spcAft>
              <a:buFont typeface="Wingdings" pitchFamily="2" charset="2"/>
              <a:buChar char="§"/>
            </a:pPr>
            <a:r>
              <a:rPr lang="en-US" sz="1800" dirty="0">
                <a:solidFill>
                  <a:srgbClr val="50979B"/>
                </a:solidFill>
              </a:rPr>
              <a:t>Leaving the Left – </a:t>
            </a:r>
            <a:br>
              <a:rPr lang="en-US" sz="1800" dirty="0">
                <a:solidFill>
                  <a:srgbClr val="50979B"/>
                </a:solidFill>
              </a:rPr>
            </a:br>
            <a:r>
              <a:rPr lang="en-US" sz="1800" dirty="0">
                <a:solidFill>
                  <a:srgbClr val="50979B"/>
                </a:solidFill>
              </a:rPr>
              <a:t>as interviewed by </a:t>
            </a:r>
            <a:br>
              <a:rPr lang="en-US" sz="1800" dirty="0">
                <a:solidFill>
                  <a:srgbClr val="50979B"/>
                </a:solidFill>
              </a:rPr>
            </a:br>
            <a:r>
              <a:rPr lang="en-US" sz="1800" dirty="0">
                <a:solidFill>
                  <a:srgbClr val="50979B"/>
                </a:solidFill>
              </a:rPr>
              <a:t>John Stossel of Stossel TV</a:t>
            </a:r>
          </a:p>
        </p:txBody>
      </p:sp>
      <p:pic>
        <p:nvPicPr>
          <p:cNvPr id="12" name="Picture 11" descr="A picture containing food, mug&#10;&#10;Description automatically generated">
            <a:hlinkClick r:id="rId6"/>
            <a:extLst>
              <a:ext uri="{FF2B5EF4-FFF2-40B4-BE49-F238E27FC236}">
                <a16:creationId xmlns:a16="http://schemas.microsoft.com/office/drawing/2014/main" id="{D54B1BE4-3C19-5F49-9131-AF38C3CAB2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5613" y="5853918"/>
            <a:ext cx="607072" cy="644145"/>
          </a:xfrm>
          <a:prstGeom prst="rect">
            <a:avLst/>
          </a:prstGeom>
          <a:effectLst>
            <a:reflection blurRad="6350" stA="35000" endPos="22000" dir="5400000" sy="-100000" algn="bl" rotWithShape="0"/>
          </a:effectLst>
        </p:spPr>
      </p:pic>
      <p:grpSp>
        <p:nvGrpSpPr>
          <p:cNvPr id="8" name="Group 7">
            <a:extLst>
              <a:ext uri="{FF2B5EF4-FFF2-40B4-BE49-F238E27FC236}">
                <a16:creationId xmlns:a16="http://schemas.microsoft.com/office/drawing/2014/main" id="{AD20CB50-E618-7540-96B8-341A7A2029E2}"/>
              </a:ext>
            </a:extLst>
          </p:cNvPr>
          <p:cNvGrpSpPr/>
          <p:nvPr/>
        </p:nvGrpSpPr>
        <p:grpSpPr>
          <a:xfrm>
            <a:off x="461800" y="686871"/>
            <a:ext cx="8997886" cy="1048360"/>
            <a:chOff x="461800" y="686871"/>
            <a:chExt cx="8997886" cy="1048360"/>
          </a:xfrm>
        </p:grpSpPr>
        <p:grpSp>
          <p:nvGrpSpPr>
            <p:cNvPr id="2" name="Group 1">
              <a:extLst>
                <a:ext uri="{FF2B5EF4-FFF2-40B4-BE49-F238E27FC236}">
                  <a16:creationId xmlns:a16="http://schemas.microsoft.com/office/drawing/2014/main" id="{07832CE8-CA5D-7D45-8923-7EBBED1A8FED}"/>
                </a:ext>
              </a:extLst>
            </p:cNvPr>
            <p:cNvGrpSpPr/>
            <p:nvPr/>
          </p:nvGrpSpPr>
          <p:grpSpPr>
            <a:xfrm>
              <a:off x="461800" y="686872"/>
              <a:ext cx="8997886" cy="1048359"/>
              <a:chOff x="461800" y="686872"/>
              <a:chExt cx="8997886" cy="1048359"/>
            </a:xfrm>
          </p:grpSpPr>
          <p:sp>
            <p:nvSpPr>
              <p:cNvPr id="9" name="Title 7">
                <a:extLst>
                  <a:ext uri="{FF2B5EF4-FFF2-40B4-BE49-F238E27FC236}">
                    <a16:creationId xmlns:a16="http://schemas.microsoft.com/office/drawing/2014/main" id="{5B2E6686-00D6-4B4A-88B1-9CBFA77BAD04}"/>
                  </a:ext>
                </a:extLst>
              </p:cNvPr>
              <p:cNvSpPr txBox="1">
                <a:spLocks/>
              </p:cNvSpPr>
              <p:nvPr/>
            </p:nvSpPr>
            <p:spPr>
              <a:xfrm>
                <a:off x="663468" y="686872"/>
                <a:ext cx="8796218" cy="1048359"/>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3200" dirty="0">
                    <a:solidFill>
                      <a:schemeClr val="bg1"/>
                    </a:solidFill>
                  </a:rPr>
                  <a:t>You don’t learn anything when you watch CNN. </a:t>
                </a:r>
                <a:br>
                  <a:rPr lang="en-US" sz="3200" dirty="0">
                    <a:solidFill>
                      <a:schemeClr val="bg1"/>
                    </a:solidFill>
                  </a:rPr>
                </a:br>
                <a:r>
                  <a:rPr lang="en-US" sz="3200" dirty="0">
                    <a:solidFill>
                      <a:schemeClr val="bg1"/>
                    </a:solidFill>
                  </a:rPr>
                  <a:t>You will actually be dumber having watched CNN.”</a:t>
                </a:r>
              </a:p>
            </p:txBody>
          </p:sp>
          <p:sp>
            <p:nvSpPr>
              <p:cNvPr id="11" name="Title 7">
                <a:extLst>
                  <a:ext uri="{FF2B5EF4-FFF2-40B4-BE49-F238E27FC236}">
                    <a16:creationId xmlns:a16="http://schemas.microsoft.com/office/drawing/2014/main" id="{23B8F020-5E49-9E43-AA19-AC409D49C6B9}"/>
                  </a:ext>
                </a:extLst>
              </p:cNvPr>
              <p:cNvSpPr txBox="1">
                <a:spLocks/>
              </p:cNvSpPr>
              <p:nvPr/>
            </p:nvSpPr>
            <p:spPr>
              <a:xfrm>
                <a:off x="461800" y="686872"/>
                <a:ext cx="381561" cy="1048359"/>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3200" dirty="0">
                    <a:solidFill>
                      <a:schemeClr val="bg1"/>
                    </a:solidFill>
                  </a:rPr>
                  <a:t>“</a:t>
                </a:r>
              </a:p>
            </p:txBody>
          </p:sp>
        </p:grpSp>
        <p:grpSp>
          <p:nvGrpSpPr>
            <p:cNvPr id="14" name="Group 13">
              <a:extLst>
                <a:ext uri="{FF2B5EF4-FFF2-40B4-BE49-F238E27FC236}">
                  <a16:creationId xmlns:a16="http://schemas.microsoft.com/office/drawing/2014/main" id="{F71B3212-9361-DA47-9DD3-554E5100EC0C}"/>
                </a:ext>
              </a:extLst>
            </p:cNvPr>
            <p:cNvGrpSpPr/>
            <p:nvPr/>
          </p:nvGrpSpPr>
          <p:grpSpPr>
            <a:xfrm>
              <a:off x="461800" y="686871"/>
              <a:ext cx="8997886" cy="1048359"/>
              <a:chOff x="461800" y="686872"/>
              <a:chExt cx="8997886" cy="1048359"/>
            </a:xfrm>
          </p:grpSpPr>
          <p:sp>
            <p:nvSpPr>
              <p:cNvPr id="15" name="Title 7">
                <a:extLst>
                  <a:ext uri="{FF2B5EF4-FFF2-40B4-BE49-F238E27FC236}">
                    <a16:creationId xmlns:a16="http://schemas.microsoft.com/office/drawing/2014/main" id="{3A627CF9-2CE0-4547-A27D-8AA136FED92B}"/>
                  </a:ext>
                </a:extLst>
              </p:cNvPr>
              <p:cNvSpPr txBox="1">
                <a:spLocks/>
              </p:cNvSpPr>
              <p:nvPr/>
            </p:nvSpPr>
            <p:spPr>
              <a:xfrm>
                <a:off x="663468" y="686872"/>
                <a:ext cx="8796218" cy="1048359"/>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3200" dirty="0">
                    <a:solidFill>
                      <a:schemeClr val="bg1"/>
                    </a:solidFill>
                  </a:rPr>
                  <a:t>You don’t learn anything when you watch CNN. </a:t>
                </a:r>
                <a:br>
                  <a:rPr lang="en-US" sz="3200" dirty="0">
                    <a:solidFill>
                      <a:schemeClr val="bg1"/>
                    </a:solidFill>
                  </a:rPr>
                </a:br>
                <a:r>
                  <a:rPr lang="en-US" sz="3200" dirty="0">
                    <a:solidFill>
                      <a:schemeClr val="bg1"/>
                    </a:solidFill>
                  </a:rPr>
                  <a:t>You will actually be dumber having watched CNN.”</a:t>
                </a:r>
              </a:p>
            </p:txBody>
          </p:sp>
          <p:sp>
            <p:nvSpPr>
              <p:cNvPr id="16" name="Title 7">
                <a:extLst>
                  <a:ext uri="{FF2B5EF4-FFF2-40B4-BE49-F238E27FC236}">
                    <a16:creationId xmlns:a16="http://schemas.microsoft.com/office/drawing/2014/main" id="{7330B6CC-B314-7E46-850D-0513A7D79DFE}"/>
                  </a:ext>
                </a:extLst>
              </p:cNvPr>
              <p:cNvSpPr txBox="1">
                <a:spLocks/>
              </p:cNvSpPr>
              <p:nvPr/>
            </p:nvSpPr>
            <p:spPr>
              <a:xfrm>
                <a:off x="461800" y="686872"/>
                <a:ext cx="381561" cy="1048359"/>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3200" dirty="0">
                    <a:solidFill>
                      <a:schemeClr val="bg1"/>
                    </a:solidFill>
                  </a:rPr>
                  <a:t>“</a:t>
                </a:r>
              </a:p>
            </p:txBody>
          </p:sp>
        </p:grpSp>
      </p:grpSp>
      <p:sp>
        <p:nvSpPr>
          <p:cNvPr id="17" name="Rectangle 16">
            <a:hlinkClick r:id="rId8" tooltip="Leaving the Left"/>
            <a:extLst>
              <a:ext uri="{FF2B5EF4-FFF2-40B4-BE49-F238E27FC236}">
                <a16:creationId xmlns:a16="http://schemas.microsoft.com/office/drawing/2014/main" id="{2A45F59D-EA9F-1A44-8A18-CFF2EB5834D0}"/>
              </a:ext>
            </a:extLst>
          </p:cNvPr>
          <p:cNvSpPr/>
          <p:nvPr/>
        </p:nvSpPr>
        <p:spPr>
          <a:xfrm>
            <a:off x="970058" y="4013065"/>
            <a:ext cx="2436333" cy="738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26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looking at the camera&#10;&#10;Description automatically generated">
            <a:extLst>
              <a:ext uri="{FF2B5EF4-FFF2-40B4-BE49-F238E27FC236}">
                <a16:creationId xmlns:a16="http://schemas.microsoft.com/office/drawing/2014/main" id="{7F04D325-F97F-024C-B113-95512A347E0F}"/>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10000"/>
                    </a14:imgEffect>
                    <a14:imgEffect>
                      <a14:colorTemperature colorTemp="4353"/>
                    </a14:imgEffect>
                    <a14:imgEffect>
                      <a14:saturation sat="23000"/>
                    </a14:imgEffect>
                    <a14:imgEffect>
                      <a14:brightnessContrast bright="-2000" contrast="7000"/>
                    </a14:imgEffect>
                  </a14:imgLayer>
                </a14:imgProps>
              </a:ext>
              <a:ext uri="{28A0092B-C50C-407E-A947-70E740481C1C}">
                <a14:useLocalDpi xmlns:a14="http://schemas.microsoft.com/office/drawing/2010/main"/>
              </a:ext>
            </a:extLst>
          </a:blip>
          <a:srcRect/>
          <a:stretch/>
        </p:blipFill>
        <p:spPr>
          <a:xfrm>
            <a:off x="5683294" y="2703918"/>
            <a:ext cx="5067486" cy="3728103"/>
          </a:xfrm>
          <a:prstGeom prst="rect">
            <a:avLst/>
          </a:prstGeom>
        </p:spPr>
      </p:pic>
      <p:pic>
        <p:nvPicPr>
          <p:cNvPr id="13" name="Picture 12" descr="A picture containing indoor, monitor, sitting, table&#10;&#10;Description automatically generated">
            <a:extLst>
              <a:ext uri="{FF2B5EF4-FFF2-40B4-BE49-F238E27FC236}">
                <a16:creationId xmlns:a16="http://schemas.microsoft.com/office/drawing/2014/main" id="{AAE696E5-9385-6249-9B33-E1603D5255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206546" cy="6859588"/>
          </a:xfrm>
          <a:prstGeom prst="rect">
            <a:avLst/>
          </a:prstGeom>
        </p:spPr>
      </p:pic>
      <p:sp>
        <p:nvSpPr>
          <p:cNvPr id="3" name="Title 7">
            <a:extLst>
              <a:ext uri="{FF2B5EF4-FFF2-40B4-BE49-F238E27FC236}">
                <a16:creationId xmlns:a16="http://schemas.microsoft.com/office/drawing/2014/main" id="{0CD7560D-7B18-E14D-8160-37C527CB749E}"/>
              </a:ext>
            </a:extLst>
          </p:cNvPr>
          <p:cNvSpPr txBox="1">
            <a:spLocks/>
          </p:cNvSpPr>
          <p:nvPr/>
        </p:nvSpPr>
        <p:spPr>
          <a:xfrm>
            <a:off x="663468" y="2371060"/>
            <a:ext cx="5067484" cy="1048359"/>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Brigitte Gabriel</a:t>
            </a:r>
            <a:br>
              <a:rPr lang="en-US" dirty="0">
                <a:solidFill>
                  <a:schemeClr val="bg1"/>
                </a:solidFill>
              </a:rPr>
            </a:br>
            <a:r>
              <a:rPr lang="en-US" sz="2400" dirty="0">
                <a:solidFill>
                  <a:schemeClr val="bg1"/>
                </a:solidFill>
              </a:rPr>
              <a:t>Author of </a:t>
            </a:r>
            <a:r>
              <a:rPr lang="en-US" sz="2400" i="1" dirty="0">
                <a:solidFill>
                  <a:schemeClr val="bg1"/>
                </a:solidFill>
              </a:rPr>
              <a:t>Because They Hate</a:t>
            </a:r>
          </a:p>
        </p:txBody>
      </p:sp>
      <p:pic>
        <p:nvPicPr>
          <p:cNvPr id="12" name="Picture 11" descr="A picture containing food, mug&#10;&#10;Description automatically generated">
            <a:hlinkClick r:id="rId6"/>
            <a:extLst>
              <a:ext uri="{FF2B5EF4-FFF2-40B4-BE49-F238E27FC236}">
                <a16:creationId xmlns:a16="http://schemas.microsoft.com/office/drawing/2014/main" id="{D54B1BE4-3C19-5F49-9131-AF38C3CAB2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5613" y="5853918"/>
            <a:ext cx="607072" cy="644145"/>
          </a:xfrm>
          <a:prstGeom prst="rect">
            <a:avLst/>
          </a:prstGeom>
          <a:effectLst>
            <a:reflection blurRad="6350" stA="35000" endPos="22000" dir="5400000" sy="-100000" algn="bl" rotWithShape="0"/>
          </a:effectLst>
        </p:spPr>
      </p:pic>
      <p:sp>
        <p:nvSpPr>
          <p:cNvPr id="9" name="Title 7">
            <a:extLst>
              <a:ext uri="{FF2B5EF4-FFF2-40B4-BE49-F238E27FC236}">
                <a16:creationId xmlns:a16="http://schemas.microsoft.com/office/drawing/2014/main" id="{78711412-DC88-4F48-A4E6-21644DCD513B}"/>
              </a:ext>
            </a:extLst>
          </p:cNvPr>
          <p:cNvSpPr txBox="1">
            <a:spLocks/>
          </p:cNvSpPr>
          <p:nvPr/>
        </p:nvSpPr>
        <p:spPr>
          <a:xfrm>
            <a:off x="663467" y="3576083"/>
            <a:ext cx="5067485" cy="2831224"/>
          </a:xfrm>
          <a:prstGeom prst="rect">
            <a:avLst/>
          </a:prstGeom>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pPr>
              <a:spcAft>
                <a:spcPts val="900"/>
              </a:spcAft>
            </a:pPr>
            <a:r>
              <a:rPr lang="en-US" sz="2100" b="1" dirty="0">
                <a:solidFill>
                  <a:srgbClr val="50979B"/>
                </a:solidFill>
              </a:rPr>
              <a:t>Featured videos:</a:t>
            </a:r>
          </a:p>
          <a:p>
            <a:pPr marL="266700" indent="-263525">
              <a:spcAft>
                <a:spcPts val="300"/>
              </a:spcAft>
              <a:buFont typeface="Wingdings" pitchFamily="2" charset="2"/>
              <a:buChar char="§"/>
            </a:pPr>
            <a:r>
              <a:rPr lang="en-US" sz="1800" dirty="0">
                <a:solidFill>
                  <a:srgbClr val="50979B"/>
                </a:solidFill>
              </a:rPr>
              <a:t>A BRILLIANT answer about </a:t>
            </a:r>
            <a:br>
              <a:rPr lang="en-US" sz="1800" dirty="0">
                <a:solidFill>
                  <a:srgbClr val="50979B"/>
                </a:solidFill>
              </a:rPr>
            </a:br>
            <a:r>
              <a:rPr lang="en-US" sz="1800" dirty="0">
                <a:solidFill>
                  <a:srgbClr val="50979B"/>
                </a:solidFill>
              </a:rPr>
              <a:t>the peaceful Muslim majority</a:t>
            </a:r>
            <a:endParaRPr lang="en-US" sz="2000" dirty="0">
              <a:solidFill>
                <a:srgbClr val="0085CA"/>
              </a:solidFill>
            </a:endParaRPr>
          </a:p>
        </p:txBody>
      </p:sp>
      <p:grpSp>
        <p:nvGrpSpPr>
          <p:cNvPr id="5" name="Group 4">
            <a:extLst>
              <a:ext uri="{FF2B5EF4-FFF2-40B4-BE49-F238E27FC236}">
                <a16:creationId xmlns:a16="http://schemas.microsoft.com/office/drawing/2014/main" id="{C91BA055-056A-3848-82CF-142CB25892C1}"/>
              </a:ext>
            </a:extLst>
          </p:cNvPr>
          <p:cNvGrpSpPr/>
          <p:nvPr/>
        </p:nvGrpSpPr>
        <p:grpSpPr>
          <a:xfrm>
            <a:off x="461800" y="686871"/>
            <a:ext cx="8997886" cy="1424958"/>
            <a:chOff x="461800" y="686871"/>
            <a:chExt cx="8997886" cy="1424958"/>
          </a:xfrm>
        </p:grpSpPr>
        <p:grpSp>
          <p:nvGrpSpPr>
            <p:cNvPr id="2" name="Group 1">
              <a:extLst>
                <a:ext uri="{FF2B5EF4-FFF2-40B4-BE49-F238E27FC236}">
                  <a16:creationId xmlns:a16="http://schemas.microsoft.com/office/drawing/2014/main" id="{DA07D543-F0D2-0A41-8003-BAF665219E4A}"/>
                </a:ext>
              </a:extLst>
            </p:cNvPr>
            <p:cNvGrpSpPr/>
            <p:nvPr/>
          </p:nvGrpSpPr>
          <p:grpSpPr>
            <a:xfrm>
              <a:off x="461800" y="686872"/>
              <a:ext cx="8997886" cy="1424957"/>
              <a:chOff x="461800" y="686872"/>
              <a:chExt cx="8997886" cy="1424957"/>
            </a:xfrm>
          </p:grpSpPr>
          <p:sp>
            <p:nvSpPr>
              <p:cNvPr id="11" name="Title 7">
                <a:extLst>
                  <a:ext uri="{FF2B5EF4-FFF2-40B4-BE49-F238E27FC236}">
                    <a16:creationId xmlns:a16="http://schemas.microsoft.com/office/drawing/2014/main" id="{3DCDB60E-0C02-7C47-B16F-0715E2ED1EA1}"/>
                  </a:ext>
                </a:extLst>
              </p:cNvPr>
              <p:cNvSpPr txBox="1">
                <a:spLocks/>
              </p:cNvSpPr>
              <p:nvPr/>
            </p:nvSpPr>
            <p:spPr>
              <a:xfrm>
                <a:off x="663468" y="686872"/>
                <a:ext cx="8796218" cy="142495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3200" dirty="0">
                    <a:solidFill>
                      <a:schemeClr val="bg1"/>
                    </a:solidFill>
                  </a:rPr>
                  <a:t>The peaceful majority were irrelevant… it is time </a:t>
                </a:r>
                <a:br>
                  <a:rPr lang="en-US" sz="3200" dirty="0">
                    <a:solidFill>
                      <a:schemeClr val="bg1"/>
                    </a:solidFill>
                  </a:rPr>
                </a:br>
                <a:r>
                  <a:rPr lang="en-US" sz="3200" dirty="0">
                    <a:solidFill>
                      <a:schemeClr val="bg1"/>
                    </a:solidFill>
                  </a:rPr>
                  <a:t>we take political correctness and throw it in the garbage where it belongs.”</a:t>
                </a:r>
              </a:p>
            </p:txBody>
          </p:sp>
          <p:sp>
            <p:nvSpPr>
              <p:cNvPr id="14" name="Title 7">
                <a:extLst>
                  <a:ext uri="{FF2B5EF4-FFF2-40B4-BE49-F238E27FC236}">
                    <a16:creationId xmlns:a16="http://schemas.microsoft.com/office/drawing/2014/main" id="{862F21C1-33E9-7A4D-886B-10A74E5C50CF}"/>
                  </a:ext>
                </a:extLst>
              </p:cNvPr>
              <p:cNvSpPr txBox="1">
                <a:spLocks/>
              </p:cNvSpPr>
              <p:nvPr/>
            </p:nvSpPr>
            <p:spPr>
              <a:xfrm>
                <a:off x="461800" y="686872"/>
                <a:ext cx="381561" cy="1048359"/>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3200" dirty="0">
                    <a:solidFill>
                      <a:schemeClr val="bg1"/>
                    </a:solidFill>
                  </a:rPr>
                  <a:t>“</a:t>
                </a:r>
              </a:p>
            </p:txBody>
          </p:sp>
        </p:grpSp>
        <p:grpSp>
          <p:nvGrpSpPr>
            <p:cNvPr id="15" name="Group 14">
              <a:extLst>
                <a:ext uri="{FF2B5EF4-FFF2-40B4-BE49-F238E27FC236}">
                  <a16:creationId xmlns:a16="http://schemas.microsoft.com/office/drawing/2014/main" id="{A40135E4-96CB-3B4E-B87B-B881F1BB6D71}"/>
                </a:ext>
              </a:extLst>
            </p:cNvPr>
            <p:cNvGrpSpPr/>
            <p:nvPr/>
          </p:nvGrpSpPr>
          <p:grpSpPr>
            <a:xfrm>
              <a:off x="461800" y="686871"/>
              <a:ext cx="8997886" cy="1424957"/>
              <a:chOff x="461800" y="686872"/>
              <a:chExt cx="8997886" cy="1424957"/>
            </a:xfrm>
          </p:grpSpPr>
          <p:sp>
            <p:nvSpPr>
              <p:cNvPr id="16" name="Title 7">
                <a:extLst>
                  <a:ext uri="{FF2B5EF4-FFF2-40B4-BE49-F238E27FC236}">
                    <a16:creationId xmlns:a16="http://schemas.microsoft.com/office/drawing/2014/main" id="{492F9322-106C-6040-BCB1-D3CD8CA4A3FE}"/>
                  </a:ext>
                </a:extLst>
              </p:cNvPr>
              <p:cNvSpPr txBox="1">
                <a:spLocks/>
              </p:cNvSpPr>
              <p:nvPr/>
            </p:nvSpPr>
            <p:spPr>
              <a:xfrm>
                <a:off x="663468" y="686872"/>
                <a:ext cx="8796218" cy="142495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3200" dirty="0">
                    <a:solidFill>
                      <a:schemeClr val="bg1"/>
                    </a:solidFill>
                  </a:rPr>
                  <a:t>The peaceful majority were irrelevant… it is time </a:t>
                </a:r>
                <a:br>
                  <a:rPr lang="en-US" sz="3200" dirty="0">
                    <a:solidFill>
                      <a:schemeClr val="bg1"/>
                    </a:solidFill>
                  </a:rPr>
                </a:br>
                <a:r>
                  <a:rPr lang="en-US" sz="3200" dirty="0">
                    <a:solidFill>
                      <a:schemeClr val="bg1"/>
                    </a:solidFill>
                  </a:rPr>
                  <a:t>we take political correctness and throw it in the garbage where it belongs.”</a:t>
                </a:r>
              </a:p>
            </p:txBody>
          </p:sp>
          <p:sp>
            <p:nvSpPr>
              <p:cNvPr id="17" name="Title 7">
                <a:extLst>
                  <a:ext uri="{FF2B5EF4-FFF2-40B4-BE49-F238E27FC236}">
                    <a16:creationId xmlns:a16="http://schemas.microsoft.com/office/drawing/2014/main" id="{898A51F9-8391-DC41-9A07-53F9FA0A3FE4}"/>
                  </a:ext>
                </a:extLst>
              </p:cNvPr>
              <p:cNvSpPr txBox="1">
                <a:spLocks/>
              </p:cNvSpPr>
              <p:nvPr/>
            </p:nvSpPr>
            <p:spPr>
              <a:xfrm>
                <a:off x="461800" y="686872"/>
                <a:ext cx="381561" cy="1048359"/>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3200" dirty="0">
                    <a:solidFill>
                      <a:schemeClr val="bg1"/>
                    </a:solidFill>
                  </a:rPr>
                  <a:t>“</a:t>
                </a:r>
              </a:p>
            </p:txBody>
          </p:sp>
        </p:grpSp>
      </p:grpSp>
      <p:sp>
        <p:nvSpPr>
          <p:cNvPr id="18" name="Rectangle 17">
            <a:hlinkClick r:id="rId8" tooltip="A BRILLIANT answer about the peaceful Muslim majority"/>
            <a:extLst>
              <a:ext uri="{FF2B5EF4-FFF2-40B4-BE49-F238E27FC236}">
                <a16:creationId xmlns:a16="http://schemas.microsoft.com/office/drawing/2014/main" id="{AE0B04E5-F38B-2048-8ECD-AB51315175CD}"/>
              </a:ext>
            </a:extLst>
          </p:cNvPr>
          <p:cNvSpPr/>
          <p:nvPr/>
        </p:nvSpPr>
        <p:spPr>
          <a:xfrm>
            <a:off x="970059" y="4026348"/>
            <a:ext cx="2813145" cy="497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191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6DC233D4-5811-3A4E-93A6-939366704AC7}"/>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83000"/>
                    </a14:imgEffect>
                    <a14:imgEffect>
                      <a14:colorTemperature colorTemp="9762"/>
                    </a14:imgEffect>
                    <a14:imgEffect>
                      <a14:saturation sat="10000"/>
                    </a14:imgEffect>
                    <a14:imgEffect>
                      <a14:brightnessContrast bright="15000" contrast="15000"/>
                    </a14:imgEffect>
                  </a14:imgLayer>
                </a14:imgProps>
              </a:ext>
              <a:ext uri="{28A0092B-C50C-407E-A947-70E740481C1C}">
                <a14:useLocalDpi xmlns:a14="http://schemas.microsoft.com/office/drawing/2010/main"/>
              </a:ext>
            </a:extLst>
          </a:blip>
          <a:srcRect/>
          <a:stretch/>
        </p:blipFill>
        <p:spPr>
          <a:xfrm>
            <a:off x="5722714" y="2469916"/>
            <a:ext cx="5545500" cy="3766127"/>
          </a:xfrm>
          <a:prstGeom prst="rect">
            <a:avLst/>
          </a:prstGeom>
        </p:spPr>
      </p:pic>
      <p:pic>
        <p:nvPicPr>
          <p:cNvPr id="13" name="Picture 12" descr="A picture containing indoor, monitor, sitting, table&#10;&#10;Description automatically generated">
            <a:extLst>
              <a:ext uri="{FF2B5EF4-FFF2-40B4-BE49-F238E27FC236}">
                <a16:creationId xmlns:a16="http://schemas.microsoft.com/office/drawing/2014/main" id="{AAE696E5-9385-6249-9B33-E1603D5255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206546" cy="6859588"/>
          </a:xfrm>
          <a:prstGeom prst="rect">
            <a:avLst/>
          </a:prstGeom>
        </p:spPr>
      </p:pic>
      <p:sp>
        <p:nvSpPr>
          <p:cNvPr id="3" name="Title 7">
            <a:extLst>
              <a:ext uri="{FF2B5EF4-FFF2-40B4-BE49-F238E27FC236}">
                <a16:creationId xmlns:a16="http://schemas.microsoft.com/office/drawing/2014/main" id="{0CD7560D-7B18-E14D-8160-37C527CB749E}"/>
              </a:ext>
            </a:extLst>
          </p:cNvPr>
          <p:cNvSpPr txBox="1">
            <a:spLocks/>
          </p:cNvSpPr>
          <p:nvPr/>
        </p:nvSpPr>
        <p:spPr>
          <a:xfrm>
            <a:off x="663468" y="2371060"/>
            <a:ext cx="5067484" cy="1048359"/>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John Stossel</a:t>
            </a:r>
            <a:br>
              <a:rPr lang="en-US" dirty="0">
                <a:solidFill>
                  <a:schemeClr val="bg1"/>
                </a:solidFill>
              </a:rPr>
            </a:br>
            <a:r>
              <a:rPr lang="en-US" sz="2400" dirty="0">
                <a:solidFill>
                  <a:schemeClr val="bg1"/>
                </a:solidFill>
              </a:rPr>
              <a:t>Stossel TV</a:t>
            </a:r>
          </a:p>
        </p:txBody>
      </p:sp>
      <p:sp>
        <p:nvSpPr>
          <p:cNvPr id="6" name="Title 7">
            <a:extLst>
              <a:ext uri="{FF2B5EF4-FFF2-40B4-BE49-F238E27FC236}">
                <a16:creationId xmlns:a16="http://schemas.microsoft.com/office/drawing/2014/main" id="{F02E3C63-1818-094C-A02A-F5EA1C747F17}"/>
              </a:ext>
            </a:extLst>
          </p:cNvPr>
          <p:cNvSpPr txBox="1">
            <a:spLocks/>
          </p:cNvSpPr>
          <p:nvPr/>
        </p:nvSpPr>
        <p:spPr>
          <a:xfrm>
            <a:off x="663467" y="3576083"/>
            <a:ext cx="5067485" cy="2831224"/>
          </a:xfrm>
          <a:prstGeom prst="rect">
            <a:avLst/>
          </a:prstGeom>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pPr>
              <a:spcAft>
                <a:spcPts val="900"/>
              </a:spcAft>
            </a:pPr>
            <a:r>
              <a:rPr lang="en-US" sz="2100" b="1" dirty="0">
                <a:solidFill>
                  <a:srgbClr val="50979B"/>
                </a:solidFill>
              </a:rPr>
              <a:t>Featured videos:</a:t>
            </a:r>
          </a:p>
          <a:p>
            <a:pPr marL="266700" indent="-263525">
              <a:spcAft>
                <a:spcPts val="300"/>
              </a:spcAft>
              <a:buFont typeface="Wingdings" pitchFamily="2" charset="2"/>
              <a:buChar char="§"/>
            </a:pPr>
            <a:r>
              <a:rPr lang="en-US" sz="1800" dirty="0">
                <a:solidFill>
                  <a:srgbClr val="50979B"/>
                </a:solidFill>
              </a:rPr>
              <a:t>The Paris climate fraud</a:t>
            </a:r>
          </a:p>
          <a:p>
            <a:pPr marL="266700" indent="-263525">
              <a:spcAft>
                <a:spcPts val="300"/>
              </a:spcAft>
              <a:buFont typeface="Wingdings" pitchFamily="2" charset="2"/>
              <a:buChar char="§"/>
            </a:pPr>
            <a:r>
              <a:rPr lang="en-US" sz="1800" dirty="0">
                <a:solidFill>
                  <a:srgbClr val="50979B"/>
                </a:solidFill>
              </a:rPr>
              <a:t>Green New Deal: fact versus fiction</a:t>
            </a:r>
            <a:endParaRPr lang="en-US" sz="2000" dirty="0">
              <a:solidFill>
                <a:srgbClr val="0085CA"/>
              </a:solidFill>
            </a:endParaRPr>
          </a:p>
        </p:txBody>
      </p:sp>
      <p:pic>
        <p:nvPicPr>
          <p:cNvPr id="12" name="Picture 11" descr="A picture containing food, mug&#10;&#10;Description automatically generated">
            <a:hlinkClick r:id="rId6"/>
            <a:extLst>
              <a:ext uri="{FF2B5EF4-FFF2-40B4-BE49-F238E27FC236}">
                <a16:creationId xmlns:a16="http://schemas.microsoft.com/office/drawing/2014/main" id="{D54B1BE4-3C19-5F49-9131-AF38C3CAB2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5613" y="5853918"/>
            <a:ext cx="607072" cy="644145"/>
          </a:xfrm>
          <a:prstGeom prst="rect">
            <a:avLst/>
          </a:prstGeom>
          <a:effectLst>
            <a:reflection blurRad="6350" stA="35000" endPos="22000" dir="5400000" sy="-100000" algn="bl" rotWithShape="0"/>
          </a:effectLst>
        </p:spPr>
      </p:pic>
      <p:sp>
        <p:nvSpPr>
          <p:cNvPr id="22" name="Rectangle 21">
            <a:hlinkClick r:id="rId8" tooltip="The Paris climate fraud  "/>
            <a:extLst>
              <a:ext uri="{FF2B5EF4-FFF2-40B4-BE49-F238E27FC236}">
                <a16:creationId xmlns:a16="http://schemas.microsoft.com/office/drawing/2014/main" id="{1FC9532F-A84A-DB41-B0C3-228E1B4206DD}"/>
              </a:ext>
            </a:extLst>
          </p:cNvPr>
          <p:cNvSpPr/>
          <p:nvPr/>
        </p:nvSpPr>
        <p:spPr>
          <a:xfrm>
            <a:off x="970058" y="4023713"/>
            <a:ext cx="2205221" cy="23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9" tooltip="Green New Deal: fact versus fiction  "/>
            <a:extLst>
              <a:ext uri="{FF2B5EF4-FFF2-40B4-BE49-F238E27FC236}">
                <a16:creationId xmlns:a16="http://schemas.microsoft.com/office/drawing/2014/main" id="{3BED29ED-ACFC-134A-82D5-65695642B328}"/>
              </a:ext>
            </a:extLst>
          </p:cNvPr>
          <p:cNvSpPr/>
          <p:nvPr/>
        </p:nvSpPr>
        <p:spPr>
          <a:xfrm>
            <a:off x="970057" y="4312490"/>
            <a:ext cx="3345709" cy="23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7594B70-47A4-F942-9F2B-AC1B42BA37EF}"/>
              </a:ext>
            </a:extLst>
          </p:cNvPr>
          <p:cNvGrpSpPr/>
          <p:nvPr/>
        </p:nvGrpSpPr>
        <p:grpSpPr>
          <a:xfrm>
            <a:off x="645428" y="635554"/>
            <a:ext cx="9065500" cy="1193246"/>
            <a:chOff x="645428" y="635554"/>
            <a:chExt cx="9065500" cy="1193246"/>
          </a:xfrm>
        </p:grpSpPr>
        <p:sp>
          <p:nvSpPr>
            <p:cNvPr id="25" name="Title 7">
              <a:extLst>
                <a:ext uri="{FF2B5EF4-FFF2-40B4-BE49-F238E27FC236}">
                  <a16:creationId xmlns:a16="http://schemas.microsoft.com/office/drawing/2014/main" id="{CF2FA878-BD69-3748-9F6B-9ABAC6B3669B}"/>
                </a:ext>
              </a:extLst>
            </p:cNvPr>
            <p:cNvSpPr txBox="1">
              <a:spLocks/>
            </p:cNvSpPr>
            <p:nvPr/>
          </p:nvSpPr>
          <p:spPr>
            <a:xfrm>
              <a:off x="645429" y="635623"/>
              <a:ext cx="9065499" cy="1193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 world gone mad</a:t>
              </a:r>
              <a:br>
                <a:rPr lang="en-US" dirty="0">
                  <a:solidFill>
                    <a:schemeClr val="bg1"/>
                  </a:solidFill>
                </a:rPr>
              </a:br>
              <a:r>
                <a:rPr lang="en-US" sz="2400" dirty="0">
                  <a:solidFill>
                    <a:schemeClr val="bg1"/>
                  </a:solidFill>
                </a:rPr>
                <a:t>Up is down, left is right</a:t>
              </a:r>
            </a:p>
          </p:txBody>
        </p:sp>
        <p:sp>
          <p:nvSpPr>
            <p:cNvPr id="26" name="Title 7">
              <a:extLst>
                <a:ext uri="{FF2B5EF4-FFF2-40B4-BE49-F238E27FC236}">
                  <a16:creationId xmlns:a16="http://schemas.microsoft.com/office/drawing/2014/main" id="{0F986E09-F688-9E45-9B2B-2D1D13358624}"/>
                </a:ext>
              </a:extLst>
            </p:cNvPr>
            <p:cNvSpPr txBox="1">
              <a:spLocks/>
            </p:cNvSpPr>
            <p:nvPr/>
          </p:nvSpPr>
          <p:spPr>
            <a:xfrm>
              <a:off x="645428" y="635554"/>
              <a:ext cx="9065499" cy="1193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 world gone mad</a:t>
              </a:r>
              <a:br>
                <a:rPr lang="en-US" dirty="0">
                  <a:solidFill>
                    <a:schemeClr val="bg1"/>
                  </a:solidFill>
                </a:rPr>
              </a:br>
              <a:r>
                <a:rPr lang="en-US" sz="2400" dirty="0">
                  <a:solidFill>
                    <a:schemeClr val="bg1"/>
                  </a:solidFill>
                </a:rPr>
                <a:t>Up is down, left is right</a:t>
              </a:r>
            </a:p>
          </p:txBody>
        </p:sp>
      </p:grpSp>
    </p:spTree>
    <p:extLst>
      <p:ext uri="{BB962C8B-B14F-4D97-AF65-F5344CB8AC3E}">
        <p14:creationId xmlns:p14="http://schemas.microsoft.com/office/powerpoint/2010/main" val="157936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9A19C910-471A-AE47-A3FA-F282CD9BFA35}"/>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6000"/>
                    </a14:imgEffect>
                    <a14:imgEffect>
                      <a14:colorTemperature colorTemp="5701"/>
                    </a14:imgEffect>
                    <a14:imgEffect>
                      <a14:saturation sat="16000"/>
                    </a14:imgEffect>
                    <a14:imgEffect>
                      <a14:brightnessContrast bright="6000" contrast="2000"/>
                    </a14:imgEffect>
                  </a14:imgLayer>
                </a14:imgProps>
              </a:ext>
              <a:ext uri="{28A0092B-C50C-407E-A947-70E740481C1C}">
                <a14:useLocalDpi xmlns:a14="http://schemas.microsoft.com/office/drawing/2010/main"/>
              </a:ext>
            </a:extLst>
          </a:blip>
          <a:stretch>
            <a:fillRect/>
          </a:stretch>
        </p:blipFill>
        <p:spPr>
          <a:xfrm>
            <a:off x="6079159" y="2759676"/>
            <a:ext cx="4597079" cy="3457387"/>
          </a:xfrm>
          <a:prstGeom prst="rect">
            <a:avLst/>
          </a:prstGeom>
        </p:spPr>
      </p:pic>
      <p:pic>
        <p:nvPicPr>
          <p:cNvPr id="13" name="Picture 12" descr="A picture containing indoor, monitor, sitting, table&#10;&#10;Description automatically generated">
            <a:extLst>
              <a:ext uri="{FF2B5EF4-FFF2-40B4-BE49-F238E27FC236}">
                <a16:creationId xmlns:a16="http://schemas.microsoft.com/office/drawing/2014/main" id="{AAE696E5-9385-6249-9B33-E1603D5255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206546" cy="6859588"/>
          </a:xfrm>
          <a:prstGeom prst="rect">
            <a:avLst/>
          </a:prstGeom>
        </p:spPr>
      </p:pic>
      <p:sp>
        <p:nvSpPr>
          <p:cNvPr id="3" name="Title 7">
            <a:extLst>
              <a:ext uri="{FF2B5EF4-FFF2-40B4-BE49-F238E27FC236}">
                <a16:creationId xmlns:a16="http://schemas.microsoft.com/office/drawing/2014/main" id="{0CD7560D-7B18-E14D-8160-37C527CB749E}"/>
              </a:ext>
            </a:extLst>
          </p:cNvPr>
          <p:cNvSpPr txBox="1">
            <a:spLocks/>
          </p:cNvSpPr>
          <p:nvPr/>
        </p:nvSpPr>
        <p:spPr>
          <a:xfrm>
            <a:off x="663468" y="2371060"/>
            <a:ext cx="5067484" cy="1048359"/>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Everything Crazy</a:t>
            </a:r>
            <a:br>
              <a:rPr lang="en-US" dirty="0">
                <a:solidFill>
                  <a:schemeClr val="bg1"/>
                </a:solidFill>
              </a:rPr>
            </a:br>
            <a:r>
              <a:rPr lang="en-US" sz="2400" dirty="0">
                <a:solidFill>
                  <a:schemeClr val="bg1"/>
                </a:solidFill>
              </a:rPr>
              <a:t>SJW’s propaganda at its finest</a:t>
            </a:r>
          </a:p>
        </p:txBody>
      </p:sp>
      <p:sp>
        <p:nvSpPr>
          <p:cNvPr id="6" name="Title 7">
            <a:extLst>
              <a:ext uri="{FF2B5EF4-FFF2-40B4-BE49-F238E27FC236}">
                <a16:creationId xmlns:a16="http://schemas.microsoft.com/office/drawing/2014/main" id="{F02E3C63-1818-094C-A02A-F5EA1C747F17}"/>
              </a:ext>
            </a:extLst>
          </p:cNvPr>
          <p:cNvSpPr txBox="1">
            <a:spLocks/>
          </p:cNvSpPr>
          <p:nvPr/>
        </p:nvSpPr>
        <p:spPr>
          <a:xfrm>
            <a:off x="663467" y="3576083"/>
            <a:ext cx="5067485" cy="2831224"/>
          </a:xfrm>
          <a:prstGeom prst="rect">
            <a:avLst/>
          </a:prstGeom>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pPr>
              <a:spcAft>
                <a:spcPts val="900"/>
              </a:spcAft>
            </a:pPr>
            <a:r>
              <a:rPr lang="en-US" sz="2100" b="1" dirty="0">
                <a:solidFill>
                  <a:srgbClr val="50979B"/>
                </a:solidFill>
              </a:rPr>
              <a:t>Featured videos:</a:t>
            </a:r>
          </a:p>
          <a:p>
            <a:pPr marL="266700" indent="-263525">
              <a:spcAft>
                <a:spcPts val="300"/>
              </a:spcAft>
              <a:buFont typeface="Wingdings" pitchFamily="2" charset="2"/>
              <a:buChar char="§"/>
            </a:pPr>
            <a:r>
              <a:rPr lang="en-US" sz="1800" dirty="0">
                <a:solidFill>
                  <a:srgbClr val="50979B"/>
                </a:solidFill>
              </a:rPr>
              <a:t>“It’s Ma’am” (</a:t>
            </a:r>
            <a:r>
              <a:rPr lang="en-US" sz="1700" b="1" dirty="0">
                <a:solidFill>
                  <a:srgbClr val="50979B"/>
                </a:solidFill>
              </a:rPr>
              <a:t>WARNING</a:t>
            </a:r>
            <a:r>
              <a:rPr lang="en-US" sz="1800" b="1" dirty="0">
                <a:solidFill>
                  <a:srgbClr val="50979B"/>
                </a:solidFill>
              </a:rPr>
              <a:t>: extreme profanity</a:t>
            </a:r>
            <a:r>
              <a:rPr lang="en-US" sz="1800" dirty="0">
                <a:solidFill>
                  <a:srgbClr val="50979B"/>
                </a:solidFill>
              </a:rPr>
              <a:t>)</a:t>
            </a:r>
          </a:p>
          <a:p>
            <a:pPr marL="266700" indent="-263525">
              <a:spcAft>
                <a:spcPts val="300"/>
              </a:spcAft>
              <a:buFont typeface="Wingdings" pitchFamily="2" charset="2"/>
              <a:buChar char="§"/>
            </a:pPr>
            <a:r>
              <a:rPr lang="en-US" sz="1800" dirty="0">
                <a:solidFill>
                  <a:srgbClr val="50979B"/>
                </a:solidFill>
              </a:rPr>
              <a:t>Matt Walsh wrecks transgender argument</a:t>
            </a:r>
          </a:p>
          <a:p>
            <a:pPr marL="266700" indent="-263525">
              <a:spcAft>
                <a:spcPts val="300"/>
              </a:spcAft>
              <a:buFont typeface="Wingdings" pitchFamily="2" charset="2"/>
              <a:buChar char="§"/>
            </a:pPr>
            <a:r>
              <a:rPr lang="en-US" sz="1800" dirty="0">
                <a:solidFill>
                  <a:srgbClr val="50979B"/>
                </a:solidFill>
              </a:rPr>
              <a:t>Stop climate change alarmism</a:t>
            </a:r>
          </a:p>
          <a:p>
            <a:pPr marL="266700" indent="-263525">
              <a:spcAft>
                <a:spcPts val="300"/>
              </a:spcAft>
              <a:buFont typeface="Wingdings" pitchFamily="2" charset="2"/>
              <a:buChar char="§"/>
            </a:pPr>
            <a:r>
              <a:rPr lang="en-US" sz="1800" dirty="0">
                <a:solidFill>
                  <a:srgbClr val="50979B"/>
                </a:solidFill>
              </a:rPr>
              <a:t>Dr. Jason Lisle DESTROYS flat earth NONSENSE!</a:t>
            </a:r>
          </a:p>
          <a:p>
            <a:pPr marL="342900" indent="-342900">
              <a:spcAft>
                <a:spcPts val="600"/>
              </a:spcAft>
              <a:buFont typeface="Wingdings" pitchFamily="2" charset="2"/>
              <a:buChar char="§"/>
            </a:pPr>
            <a:endParaRPr lang="en-US" sz="2000" dirty="0">
              <a:solidFill>
                <a:srgbClr val="0085CA"/>
              </a:solidFill>
            </a:endParaRPr>
          </a:p>
        </p:txBody>
      </p:sp>
      <p:pic>
        <p:nvPicPr>
          <p:cNvPr id="12" name="Picture 11" descr="A picture containing food, mug&#10;&#10;Description automatically generated">
            <a:hlinkClick r:id="rId6"/>
            <a:extLst>
              <a:ext uri="{FF2B5EF4-FFF2-40B4-BE49-F238E27FC236}">
                <a16:creationId xmlns:a16="http://schemas.microsoft.com/office/drawing/2014/main" id="{D54B1BE4-3C19-5F49-9131-AF38C3CAB2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5613" y="5853918"/>
            <a:ext cx="607072" cy="644145"/>
          </a:xfrm>
          <a:prstGeom prst="rect">
            <a:avLst/>
          </a:prstGeom>
          <a:effectLst>
            <a:reflection blurRad="6350" stA="35000" endPos="22000" dir="5400000" sy="-100000" algn="bl" rotWithShape="0"/>
          </a:effectLst>
        </p:spPr>
      </p:pic>
      <p:sp>
        <p:nvSpPr>
          <p:cNvPr id="21" name="Rectangle 20">
            <a:hlinkClick r:id="rId8" tooltip="“It’s Ma’am” (WARNING: extreme profanity)  "/>
            <a:extLst>
              <a:ext uri="{FF2B5EF4-FFF2-40B4-BE49-F238E27FC236}">
                <a16:creationId xmlns:a16="http://schemas.microsoft.com/office/drawing/2014/main" id="{7F8007D9-A2DF-C340-ADA4-6D4AC3D54CFF}"/>
              </a:ext>
            </a:extLst>
          </p:cNvPr>
          <p:cNvSpPr/>
          <p:nvPr/>
        </p:nvSpPr>
        <p:spPr>
          <a:xfrm>
            <a:off x="970057" y="4028314"/>
            <a:ext cx="4174699" cy="23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9" tooltip="Matt Walsh wrecks transgender argument  "/>
            <a:extLst>
              <a:ext uri="{FF2B5EF4-FFF2-40B4-BE49-F238E27FC236}">
                <a16:creationId xmlns:a16="http://schemas.microsoft.com/office/drawing/2014/main" id="{DBDCA957-7E0D-BC4D-9730-11ECBB119271}"/>
              </a:ext>
            </a:extLst>
          </p:cNvPr>
          <p:cNvSpPr/>
          <p:nvPr/>
        </p:nvSpPr>
        <p:spPr>
          <a:xfrm>
            <a:off x="970058" y="4317091"/>
            <a:ext cx="4003876" cy="23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10" tooltip="Stop climate change alarmism  "/>
            <a:extLst>
              <a:ext uri="{FF2B5EF4-FFF2-40B4-BE49-F238E27FC236}">
                <a16:creationId xmlns:a16="http://schemas.microsoft.com/office/drawing/2014/main" id="{88F1A597-FA15-9843-BBC5-30D840ACAE02}"/>
              </a:ext>
            </a:extLst>
          </p:cNvPr>
          <p:cNvSpPr/>
          <p:nvPr/>
        </p:nvSpPr>
        <p:spPr>
          <a:xfrm>
            <a:off x="970057" y="4598015"/>
            <a:ext cx="2863389" cy="23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11" tooltip="Dr. Jason Lisle DESTROYS flat earth NONSENSE!  "/>
            <a:extLst>
              <a:ext uri="{FF2B5EF4-FFF2-40B4-BE49-F238E27FC236}">
                <a16:creationId xmlns:a16="http://schemas.microsoft.com/office/drawing/2014/main" id="{DE31871F-81A9-3045-BE61-C8603C287F65}"/>
              </a:ext>
            </a:extLst>
          </p:cNvPr>
          <p:cNvSpPr/>
          <p:nvPr/>
        </p:nvSpPr>
        <p:spPr>
          <a:xfrm>
            <a:off x="970057" y="4883569"/>
            <a:ext cx="4420883" cy="23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0CE1925B-64E4-FA49-A261-D6DA43DE0B2E}"/>
              </a:ext>
            </a:extLst>
          </p:cNvPr>
          <p:cNvGrpSpPr/>
          <p:nvPr/>
        </p:nvGrpSpPr>
        <p:grpSpPr>
          <a:xfrm>
            <a:off x="645428" y="635554"/>
            <a:ext cx="9065500" cy="1193246"/>
            <a:chOff x="645428" y="635554"/>
            <a:chExt cx="9065500" cy="1193246"/>
          </a:xfrm>
        </p:grpSpPr>
        <p:sp>
          <p:nvSpPr>
            <p:cNvPr id="26" name="Title 7">
              <a:extLst>
                <a:ext uri="{FF2B5EF4-FFF2-40B4-BE49-F238E27FC236}">
                  <a16:creationId xmlns:a16="http://schemas.microsoft.com/office/drawing/2014/main" id="{2946F1B5-B7FF-2445-AC05-170401A74F1C}"/>
                </a:ext>
              </a:extLst>
            </p:cNvPr>
            <p:cNvSpPr txBox="1">
              <a:spLocks/>
            </p:cNvSpPr>
            <p:nvPr/>
          </p:nvSpPr>
          <p:spPr>
            <a:xfrm>
              <a:off x="645429" y="635623"/>
              <a:ext cx="9065499" cy="1193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 world gone mad</a:t>
              </a:r>
              <a:br>
                <a:rPr lang="en-US" dirty="0">
                  <a:solidFill>
                    <a:schemeClr val="bg1"/>
                  </a:solidFill>
                </a:rPr>
              </a:br>
              <a:r>
                <a:rPr lang="en-US" sz="2400" dirty="0">
                  <a:solidFill>
                    <a:schemeClr val="bg1"/>
                  </a:solidFill>
                </a:rPr>
                <a:t>Up is down, left is right</a:t>
              </a:r>
            </a:p>
          </p:txBody>
        </p:sp>
        <p:sp>
          <p:nvSpPr>
            <p:cNvPr id="27" name="Title 7">
              <a:extLst>
                <a:ext uri="{FF2B5EF4-FFF2-40B4-BE49-F238E27FC236}">
                  <a16:creationId xmlns:a16="http://schemas.microsoft.com/office/drawing/2014/main" id="{67E3D166-13BB-1249-B91B-BB60CEE59BE9}"/>
                </a:ext>
              </a:extLst>
            </p:cNvPr>
            <p:cNvSpPr txBox="1">
              <a:spLocks/>
            </p:cNvSpPr>
            <p:nvPr/>
          </p:nvSpPr>
          <p:spPr>
            <a:xfrm>
              <a:off x="645428" y="635554"/>
              <a:ext cx="9065499" cy="1193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 world gone mad</a:t>
              </a:r>
              <a:br>
                <a:rPr lang="en-US" dirty="0">
                  <a:solidFill>
                    <a:schemeClr val="bg1"/>
                  </a:solidFill>
                </a:rPr>
              </a:br>
              <a:r>
                <a:rPr lang="en-US" sz="2400" dirty="0">
                  <a:solidFill>
                    <a:schemeClr val="bg1"/>
                  </a:solidFill>
                </a:rPr>
                <a:t>Up is down, left is right</a:t>
              </a:r>
            </a:p>
          </p:txBody>
        </p:sp>
      </p:grpSp>
    </p:spTree>
    <p:extLst>
      <p:ext uri="{BB962C8B-B14F-4D97-AF65-F5344CB8AC3E}">
        <p14:creationId xmlns:p14="http://schemas.microsoft.com/office/powerpoint/2010/main" val="170933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9A19C910-471A-AE47-A3FA-F282CD9BFA35}"/>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6000"/>
                    </a14:imgEffect>
                    <a14:imgEffect>
                      <a14:colorTemperature colorTemp="5701"/>
                    </a14:imgEffect>
                    <a14:imgEffect>
                      <a14:saturation sat="16000"/>
                    </a14:imgEffect>
                    <a14:imgEffect>
                      <a14:brightnessContrast bright="6000" contrast="2000"/>
                    </a14:imgEffect>
                  </a14:imgLayer>
                </a14:imgProps>
              </a:ext>
              <a:ext uri="{28A0092B-C50C-407E-A947-70E740481C1C}">
                <a14:useLocalDpi xmlns:a14="http://schemas.microsoft.com/office/drawing/2010/main"/>
              </a:ext>
            </a:extLst>
          </a:blip>
          <a:stretch>
            <a:fillRect/>
          </a:stretch>
        </p:blipFill>
        <p:spPr>
          <a:xfrm>
            <a:off x="6079159" y="2759676"/>
            <a:ext cx="4597079" cy="3457387"/>
          </a:xfrm>
          <a:prstGeom prst="rect">
            <a:avLst/>
          </a:prstGeom>
        </p:spPr>
      </p:pic>
      <p:pic>
        <p:nvPicPr>
          <p:cNvPr id="13" name="Picture 12" descr="A picture containing indoor, monitor, sitting, table&#10;&#10;Description automatically generated">
            <a:extLst>
              <a:ext uri="{FF2B5EF4-FFF2-40B4-BE49-F238E27FC236}">
                <a16:creationId xmlns:a16="http://schemas.microsoft.com/office/drawing/2014/main" id="{AAE696E5-9385-6249-9B33-E1603D5255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206546" cy="6859588"/>
          </a:xfrm>
          <a:prstGeom prst="rect">
            <a:avLst/>
          </a:prstGeom>
        </p:spPr>
      </p:pic>
      <p:pic>
        <p:nvPicPr>
          <p:cNvPr id="12" name="Picture 11" descr="A picture containing food, mug&#10;&#10;Description automatically generated">
            <a:hlinkClick r:id="rId6"/>
            <a:extLst>
              <a:ext uri="{FF2B5EF4-FFF2-40B4-BE49-F238E27FC236}">
                <a16:creationId xmlns:a16="http://schemas.microsoft.com/office/drawing/2014/main" id="{D54B1BE4-3C19-5F49-9131-AF38C3CAB2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5613" y="5853918"/>
            <a:ext cx="607072" cy="644145"/>
          </a:xfrm>
          <a:prstGeom prst="rect">
            <a:avLst/>
          </a:prstGeom>
          <a:effectLst>
            <a:reflection blurRad="6350" stA="35000" endPos="22000" dir="5400000" sy="-100000" algn="bl" rotWithShape="0"/>
          </a:effectLst>
        </p:spPr>
      </p:pic>
      <p:sp>
        <p:nvSpPr>
          <p:cNvPr id="22" name="Title 7">
            <a:extLst>
              <a:ext uri="{FF2B5EF4-FFF2-40B4-BE49-F238E27FC236}">
                <a16:creationId xmlns:a16="http://schemas.microsoft.com/office/drawing/2014/main" id="{0D3B2F1C-2D8B-354F-8198-B92D81B4F9C8}"/>
              </a:ext>
            </a:extLst>
          </p:cNvPr>
          <p:cNvSpPr txBox="1">
            <a:spLocks/>
          </p:cNvSpPr>
          <p:nvPr/>
        </p:nvSpPr>
        <p:spPr>
          <a:xfrm>
            <a:off x="663467" y="3576083"/>
            <a:ext cx="5067485" cy="2831224"/>
          </a:xfrm>
          <a:prstGeom prst="rect">
            <a:avLst/>
          </a:prstGeom>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pPr>
              <a:spcAft>
                <a:spcPts val="900"/>
              </a:spcAft>
            </a:pPr>
            <a:r>
              <a:rPr lang="en-US" sz="2100" b="1" dirty="0">
                <a:solidFill>
                  <a:srgbClr val="50979B"/>
                </a:solidFill>
              </a:rPr>
              <a:t>Featured videos:</a:t>
            </a:r>
          </a:p>
          <a:p>
            <a:pPr marL="266700" indent="-263525">
              <a:spcAft>
                <a:spcPts val="300"/>
              </a:spcAft>
              <a:buFont typeface="Wingdings" pitchFamily="2" charset="2"/>
              <a:buChar char="§"/>
            </a:pPr>
            <a:r>
              <a:rPr lang="en-US" sz="1800" dirty="0">
                <a:solidFill>
                  <a:srgbClr val="50979B"/>
                </a:solidFill>
              </a:rPr>
              <a:t>People confuse Obama’s comments with Trump’s</a:t>
            </a:r>
          </a:p>
          <a:p>
            <a:pPr marL="266700" indent="-263525">
              <a:spcAft>
                <a:spcPts val="300"/>
              </a:spcAft>
              <a:buFont typeface="Wingdings" pitchFamily="2" charset="2"/>
              <a:buChar char="§"/>
            </a:pPr>
            <a:r>
              <a:rPr lang="en-US" sz="1800" dirty="0">
                <a:solidFill>
                  <a:srgbClr val="50979B"/>
                </a:solidFill>
              </a:rPr>
              <a:t>Matt Walsh educates biology student on biology</a:t>
            </a:r>
          </a:p>
          <a:p>
            <a:pPr marL="266700" indent="-263525">
              <a:spcAft>
                <a:spcPts val="300"/>
              </a:spcAft>
              <a:buFont typeface="Wingdings" pitchFamily="2" charset="2"/>
              <a:buChar char="§"/>
            </a:pPr>
            <a:r>
              <a:rPr lang="en-US" sz="1800" dirty="0">
                <a:solidFill>
                  <a:srgbClr val="50979B"/>
                </a:solidFill>
              </a:rPr>
              <a:t>Abortion is never medically necessary</a:t>
            </a:r>
            <a:endParaRPr lang="en-US" sz="2000" dirty="0">
              <a:solidFill>
                <a:srgbClr val="0085CA"/>
              </a:solidFill>
            </a:endParaRPr>
          </a:p>
        </p:txBody>
      </p:sp>
      <p:sp>
        <p:nvSpPr>
          <p:cNvPr id="21" name="Rectangle 20">
            <a:hlinkClick r:id="rId8" tooltip="People confuse Obama’s comments with Trump’s  "/>
            <a:extLst>
              <a:ext uri="{FF2B5EF4-FFF2-40B4-BE49-F238E27FC236}">
                <a16:creationId xmlns:a16="http://schemas.microsoft.com/office/drawing/2014/main" id="{DFB92A0F-ABD2-5845-A68A-08880DBBA253}"/>
              </a:ext>
            </a:extLst>
          </p:cNvPr>
          <p:cNvSpPr/>
          <p:nvPr/>
        </p:nvSpPr>
        <p:spPr>
          <a:xfrm>
            <a:off x="970057" y="4033112"/>
            <a:ext cx="4631899" cy="23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9" tooltip="Matt Walsh educates biology student on biology  "/>
            <a:extLst>
              <a:ext uri="{FF2B5EF4-FFF2-40B4-BE49-F238E27FC236}">
                <a16:creationId xmlns:a16="http://schemas.microsoft.com/office/drawing/2014/main" id="{1C3CBCA1-4817-6343-B32F-501E4363E062}"/>
              </a:ext>
            </a:extLst>
          </p:cNvPr>
          <p:cNvSpPr/>
          <p:nvPr/>
        </p:nvSpPr>
        <p:spPr>
          <a:xfrm>
            <a:off x="970058" y="4321889"/>
            <a:ext cx="4586680" cy="23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10" tooltip="Abortion is never medically necessary  "/>
            <a:extLst>
              <a:ext uri="{FF2B5EF4-FFF2-40B4-BE49-F238E27FC236}">
                <a16:creationId xmlns:a16="http://schemas.microsoft.com/office/drawing/2014/main" id="{FA887413-6D15-C74A-AE93-5A2294313CB6}"/>
              </a:ext>
            </a:extLst>
          </p:cNvPr>
          <p:cNvSpPr/>
          <p:nvPr/>
        </p:nvSpPr>
        <p:spPr>
          <a:xfrm>
            <a:off x="970057" y="4602813"/>
            <a:ext cx="3622040" cy="23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589F8D7-18EE-7F41-A213-75F1A8A16056}"/>
              </a:ext>
            </a:extLst>
          </p:cNvPr>
          <p:cNvGrpSpPr/>
          <p:nvPr/>
        </p:nvGrpSpPr>
        <p:grpSpPr>
          <a:xfrm>
            <a:off x="452598" y="1866680"/>
            <a:ext cx="5104140" cy="1043853"/>
            <a:chOff x="645139" y="1869030"/>
            <a:chExt cx="5104140" cy="1043853"/>
          </a:xfrm>
        </p:grpSpPr>
        <p:sp>
          <p:nvSpPr>
            <p:cNvPr id="28" name="Title 7">
              <a:extLst>
                <a:ext uri="{FF2B5EF4-FFF2-40B4-BE49-F238E27FC236}">
                  <a16:creationId xmlns:a16="http://schemas.microsoft.com/office/drawing/2014/main" id="{C104608D-9D12-314C-8A3C-FB435CA6F8E4}"/>
                </a:ext>
              </a:extLst>
            </p:cNvPr>
            <p:cNvSpPr txBox="1">
              <a:spLocks/>
            </p:cNvSpPr>
            <p:nvPr/>
          </p:nvSpPr>
          <p:spPr>
            <a:xfrm>
              <a:off x="874483" y="1869030"/>
              <a:ext cx="4856469" cy="689146"/>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Want some more</a:t>
              </a:r>
            </a:p>
          </p:txBody>
        </p:sp>
        <p:sp>
          <p:nvSpPr>
            <p:cNvPr id="30" name="Title 7">
              <a:extLst>
                <a:ext uri="{FF2B5EF4-FFF2-40B4-BE49-F238E27FC236}">
                  <a16:creationId xmlns:a16="http://schemas.microsoft.com/office/drawing/2014/main" id="{87C37501-9725-554D-A252-5F639E55A2C7}"/>
                </a:ext>
              </a:extLst>
            </p:cNvPr>
            <p:cNvSpPr txBox="1">
              <a:spLocks/>
            </p:cNvSpPr>
            <p:nvPr/>
          </p:nvSpPr>
          <p:spPr>
            <a:xfrm>
              <a:off x="645139" y="2372706"/>
              <a:ext cx="5104140" cy="540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“propaganda?”</a:t>
              </a:r>
              <a:endParaRPr lang="en-US" sz="2400" dirty="0">
                <a:solidFill>
                  <a:schemeClr val="bg1"/>
                </a:solidFill>
              </a:endParaRPr>
            </a:p>
          </p:txBody>
        </p:sp>
      </p:grpSp>
      <p:sp>
        <p:nvSpPr>
          <p:cNvPr id="32" name="Title 7">
            <a:extLst>
              <a:ext uri="{FF2B5EF4-FFF2-40B4-BE49-F238E27FC236}">
                <a16:creationId xmlns:a16="http://schemas.microsoft.com/office/drawing/2014/main" id="{9037730C-7625-2B44-89AE-FFE1AE55B4AF}"/>
              </a:ext>
            </a:extLst>
          </p:cNvPr>
          <p:cNvSpPr txBox="1">
            <a:spLocks/>
          </p:cNvSpPr>
          <p:nvPr/>
        </p:nvSpPr>
        <p:spPr>
          <a:xfrm>
            <a:off x="663467" y="2959510"/>
            <a:ext cx="4938489" cy="368025"/>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2400" dirty="0">
                <a:solidFill>
                  <a:schemeClr val="bg1"/>
                </a:solidFill>
              </a:rPr>
              <a:t>Here you go…</a:t>
            </a:r>
          </a:p>
        </p:txBody>
      </p:sp>
      <p:grpSp>
        <p:nvGrpSpPr>
          <p:cNvPr id="24" name="Group 23">
            <a:extLst>
              <a:ext uri="{FF2B5EF4-FFF2-40B4-BE49-F238E27FC236}">
                <a16:creationId xmlns:a16="http://schemas.microsoft.com/office/drawing/2014/main" id="{FD0634C7-451A-214A-9523-9D8497FD99C2}"/>
              </a:ext>
            </a:extLst>
          </p:cNvPr>
          <p:cNvGrpSpPr/>
          <p:nvPr/>
        </p:nvGrpSpPr>
        <p:grpSpPr>
          <a:xfrm>
            <a:off x="645428" y="635554"/>
            <a:ext cx="9065500" cy="1193246"/>
            <a:chOff x="645428" y="635554"/>
            <a:chExt cx="9065500" cy="1193246"/>
          </a:xfrm>
        </p:grpSpPr>
        <p:sp>
          <p:nvSpPr>
            <p:cNvPr id="27" name="Title 7">
              <a:extLst>
                <a:ext uri="{FF2B5EF4-FFF2-40B4-BE49-F238E27FC236}">
                  <a16:creationId xmlns:a16="http://schemas.microsoft.com/office/drawing/2014/main" id="{CAA0EAFA-EC46-6B41-BB25-D987A5357E48}"/>
                </a:ext>
              </a:extLst>
            </p:cNvPr>
            <p:cNvSpPr txBox="1">
              <a:spLocks/>
            </p:cNvSpPr>
            <p:nvPr/>
          </p:nvSpPr>
          <p:spPr>
            <a:xfrm>
              <a:off x="645429" y="635623"/>
              <a:ext cx="9065499" cy="1193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 world gone mad</a:t>
              </a:r>
              <a:br>
                <a:rPr lang="en-US" dirty="0">
                  <a:solidFill>
                    <a:schemeClr val="bg1"/>
                  </a:solidFill>
                </a:rPr>
              </a:br>
              <a:r>
                <a:rPr lang="en-US" sz="2400" dirty="0">
                  <a:solidFill>
                    <a:schemeClr val="bg1"/>
                  </a:solidFill>
                </a:rPr>
                <a:t>Up is down, left is right</a:t>
              </a:r>
            </a:p>
          </p:txBody>
        </p:sp>
        <p:sp>
          <p:nvSpPr>
            <p:cNvPr id="29" name="Title 7">
              <a:extLst>
                <a:ext uri="{FF2B5EF4-FFF2-40B4-BE49-F238E27FC236}">
                  <a16:creationId xmlns:a16="http://schemas.microsoft.com/office/drawing/2014/main" id="{76E00695-9DF0-CC42-9A51-EB3ADB703176}"/>
                </a:ext>
              </a:extLst>
            </p:cNvPr>
            <p:cNvSpPr txBox="1">
              <a:spLocks/>
            </p:cNvSpPr>
            <p:nvPr/>
          </p:nvSpPr>
          <p:spPr>
            <a:xfrm>
              <a:off x="645428" y="635554"/>
              <a:ext cx="9065499" cy="1193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 world gone mad</a:t>
              </a:r>
              <a:br>
                <a:rPr lang="en-US" dirty="0">
                  <a:solidFill>
                    <a:schemeClr val="bg1"/>
                  </a:solidFill>
                </a:rPr>
              </a:br>
              <a:r>
                <a:rPr lang="en-US" sz="2400" dirty="0">
                  <a:solidFill>
                    <a:schemeClr val="bg1"/>
                  </a:solidFill>
                </a:rPr>
                <a:t>Up is down, left is right</a:t>
              </a:r>
            </a:p>
          </p:txBody>
        </p:sp>
      </p:grpSp>
    </p:spTree>
    <p:extLst>
      <p:ext uri="{BB962C8B-B14F-4D97-AF65-F5344CB8AC3E}">
        <p14:creationId xmlns:p14="http://schemas.microsoft.com/office/powerpoint/2010/main" val="30172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9A19C910-471A-AE47-A3FA-F282CD9BFA35}"/>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6000"/>
                    </a14:imgEffect>
                    <a14:imgEffect>
                      <a14:colorTemperature colorTemp="5701"/>
                    </a14:imgEffect>
                    <a14:imgEffect>
                      <a14:saturation sat="16000"/>
                    </a14:imgEffect>
                    <a14:imgEffect>
                      <a14:brightnessContrast bright="6000" contrast="2000"/>
                    </a14:imgEffect>
                  </a14:imgLayer>
                </a14:imgProps>
              </a:ext>
              <a:ext uri="{28A0092B-C50C-407E-A947-70E740481C1C}">
                <a14:useLocalDpi xmlns:a14="http://schemas.microsoft.com/office/drawing/2010/main"/>
              </a:ext>
            </a:extLst>
          </a:blip>
          <a:stretch>
            <a:fillRect/>
          </a:stretch>
        </p:blipFill>
        <p:spPr>
          <a:xfrm>
            <a:off x="6079159" y="2759676"/>
            <a:ext cx="4597079" cy="3457387"/>
          </a:xfrm>
          <a:prstGeom prst="rect">
            <a:avLst/>
          </a:prstGeom>
        </p:spPr>
      </p:pic>
      <p:pic>
        <p:nvPicPr>
          <p:cNvPr id="13" name="Picture 12" descr="A picture containing indoor, monitor, sitting, table&#10;&#10;Description automatically generated">
            <a:extLst>
              <a:ext uri="{FF2B5EF4-FFF2-40B4-BE49-F238E27FC236}">
                <a16:creationId xmlns:a16="http://schemas.microsoft.com/office/drawing/2014/main" id="{AAE696E5-9385-6249-9B33-E1603D5255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206546" cy="6859588"/>
          </a:xfrm>
          <a:prstGeom prst="rect">
            <a:avLst/>
          </a:prstGeom>
        </p:spPr>
      </p:pic>
      <p:pic>
        <p:nvPicPr>
          <p:cNvPr id="12" name="Picture 11" descr="A picture containing food, mug&#10;&#10;Description automatically generated">
            <a:hlinkClick r:id="rId6"/>
            <a:extLst>
              <a:ext uri="{FF2B5EF4-FFF2-40B4-BE49-F238E27FC236}">
                <a16:creationId xmlns:a16="http://schemas.microsoft.com/office/drawing/2014/main" id="{D54B1BE4-3C19-5F49-9131-AF38C3CAB2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5613" y="5853918"/>
            <a:ext cx="607072" cy="644145"/>
          </a:xfrm>
          <a:prstGeom prst="rect">
            <a:avLst/>
          </a:prstGeom>
          <a:effectLst>
            <a:reflection blurRad="6350" stA="35000" endPos="22000" dir="5400000" sy="-100000" algn="bl" rotWithShape="0"/>
          </a:effectLst>
        </p:spPr>
      </p:pic>
      <p:sp>
        <p:nvSpPr>
          <p:cNvPr id="22" name="Title 7">
            <a:extLst>
              <a:ext uri="{FF2B5EF4-FFF2-40B4-BE49-F238E27FC236}">
                <a16:creationId xmlns:a16="http://schemas.microsoft.com/office/drawing/2014/main" id="{0D3B2F1C-2D8B-354F-8198-B92D81B4F9C8}"/>
              </a:ext>
            </a:extLst>
          </p:cNvPr>
          <p:cNvSpPr txBox="1">
            <a:spLocks/>
          </p:cNvSpPr>
          <p:nvPr/>
        </p:nvSpPr>
        <p:spPr>
          <a:xfrm>
            <a:off x="663467" y="3576083"/>
            <a:ext cx="5067485" cy="2831224"/>
          </a:xfrm>
          <a:prstGeom prst="rect">
            <a:avLst/>
          </a:prstGeom>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pPr>
              <a:spcAft>
                <a:spcPts val="900"/>
              </a:spcAft>
            </a:pPr>
            <a:r>
              <a:rPr lang="en-US" sz="2100" b="1" dirty="0">
                <a:solidFill>
                  <a:srgbClr val="50979B"/>
                </a:solidFill>
              </a:rPr>
              <a:t>Featured videos:</a:t>
            </a:r>
          </a:p>
          <a:p>
            <a:pPr marL="266700" indent="-263525">
              <a:spcAft>
                <a:spcPts val="300"/>
              </a:spcAft>
              <a:buFont typeface="Wingdings" pitchFamily="2" charset="2"/>
              <a:buChar char="§"/>
            </a:pPr>
            <a:r>
              <a:rPr lang="en-US" sz="1800" dirty="0">
                <a:solidFill>
                  <a:srgbClr val="50979B"/>
                </a:solidFill>
              </a:rPr>
              <a:t>President Trump has kids in cages</a:t>
            </a:r>
          </a:p>
          <a:p>
            <a:pPr marL="266700" indent="-263525">
              <a:spcAft>
                <a:spcPts val="300"/>
              </a:spcAft>
              <a:buFont typeface="Wingdings" pitchFamily="2" charset="2"/>
              <a:buChar char="§"/>
            </a:pPr>
            <a:r>
              <a:rPr lang="en-US" sz="1800" dirty="0">
                <a:solidFill>
                  <a:srgbClr val="50979B"/>
                </a:solidFill>
              </a:rPr>
              <a:t>Climate change: what do scientists say?</a:t>
            </a:r>
          </a:p>
          <a:p>
            <a:pPr marL="266700" indent="-263525">
              <a:spcAft>
                <a:spcPts val="300"/>
              </a:spcAft>
              <a:buFont typeface="Wingdings" pitchFamily="2" charset="2"/>
              <a:buChar char="§"/>
            </a:pPr>
            <a:r>
              <a:rPr lang="en-US" sz="1800" dirty="0">
                <a:solidFill>
                  <a:srgbClr val="50979B"/>
                </a:solidFill>
              </a:rPr>
              <a:t>David Horowitz brilliantly exposes Hamas </a:t>
            </a:r>
            <a:br>
              <a:rPr lang="en-US" sz="1800" dirty="0">
                <a:solidFill>
                  <a:srgbClr val="50979B"/>
                </a:solidFill>
              </a:rPr>
            </a:br>
            <a:r>
              <a:rPr lang="en-US" sz="1800" dirty="0">
                <a:solidFill>
                  <a:srgbClr val="50979B"/>
                </a:solidFill>
              </a:rPr>
              <a:t>on American college campuses</a:t>
            </a:r>
          </a:p>
        </p:txBody>
      </p:sp>
      <p:sp>
        <p:nvSpPr>
          <p:cNvPr id="21" name="Rectangle 20">
            <a:hlinkClick r:id="rId8" tooltip="President Trump has kids in cages  "/>
            <a:extLst>
              <a:ext uri="{FF2B5EF4-FFF2-40B4-BE49-F238E27FC236}">
                <a16:creationId xmlns:a16="http://schemas.microsoft.com/office/drawing/2014/main" id="{9AA626CA-D822-E04D-B302-0FC1C30A561B}"/>
              </a:ext>
            </a:extLst>
          </p:cNvPr>
          <p:cNvSpPr/>
          <p:nvPr/>
        </p:nvSpPr>
        <p:spPr>
          <a:xfrm>
            <a:off x="970057" y="4034077"/>
            <a:ext cx="3200009" cy="23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9" tooltip="Climate change: what do scientists say?  "/>
            <a:extLst>
              <a:ext uri="{FF2B5EF4-FFF2-40B4-BE49-F238E27FC236}">
                <a16:creationId xmlns:a16="http://schemas.microsoft.com/office/drawing/2014/main" id="{6F709886-24E2-4749-8C95-9FE044288218}"/>
              </a:ext>
            </a:extLst>
          </p:cNvPr>
          <p:cNvSpPr/>
          <p:nvPr/>
        </p:nvSpPr>
        <p:spPr>
          <a:xfrm>
            <a:off x="970058" y="4322854"/>
            <a:ext cx="3757691" cy="23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10" tooltip="David Horowitz brilliantly exposes Hamas on American college campuses"/>
            <a:extLst>
              <a:ext uri="{FF2B5EF4-FFF2-40B4-BE49-F238E27FC236}">
                <a16:creationId xmlns:a16="http://schemas.microsoft.com/office/drawing/2014/main" id="{EBD7CA5C-4936-FD4E-A030-16083AA87A42}"/>
              </a:ext>
            </a:extLst>
          </p:cNvPr>
          <p:cNvSpPr/>
          <p:nvPr/>
        </p:nvSpPr>
        <p:spPr>
          <a:xfrm>
            <a:off x="970057" y="4603778"/>
            <a:ext cx="3903394" cy="501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7">
            <a:extLst>
              <a:ext uri="{FF2B5EF4-FFF2-40B4-BE49-F238E27FC236}">
                <a16:creationId xmlns:a16="http://schemas.microsoft.com/office/drawing/2014/main" id="{5ABC4D0C-D35D-244A-8D35-085A151F033B}"/>
              </a:ext>
            </a:extLst>
          </p:cNvPr>
          <p:cNvSpPr txBox="1">
            <a:spLocks/>
          </p:cNvSpPr>
          <p:nvPr/>
        </p:nvSpPr>
        <p:spPr>
          <a:xfrm>
            <a:off x="663468" y="2371060"/>
            <a:ext cx="5067484" cy="1048359"/>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What’s missing?</a:t>
            </a:r>
            <a:br>
              <a:rPr lang="en-US" dirty="0">
                <a:solidFill>
                  <a:schemeClr val="bg1"/>
                </a:solidFill>
              </a:rPr>
            </a:br>
            <a:r>
              <a:rPr lang="en-US" sz="2400" dirty="0">
                <a:solidFill>
                  <a:schemeClr val="bg1"/>
                </a:solidFill>
              </a:rPr>
              <a:t>Fact-base discussion!</a:t>
            </a:r>
          </a:p>
        </p:txBody>
      </p:sp>
      <p:grpSp>
        <p:nvGrpSpPr>
          <p:cNvPr id="24" name="Group 23">
            <a:extLst>
              <a:ext uri="{FF2B5EF4-FFF2-40B4-BE49-F238E27FC236}">
                <a16:creationId xmlns:a16="http://schemas.microsoft.com/office/drawing/2014/main" id="{6361B7D0-CC5B-C349-A0E9-ABD8D85984A7}"/>
              </a:ext>
            </a:extLst>
          </p:cNvPr>
          <p:cNvGrpSpPr/>
          <p:nvPr/>
        </p:nvGrpSpPr>
        <p:grpSpPr>
          <a:xfrm>
            <a:off x="645428" y="635554"/>
            <a:ext cx="9065500" cy="1193246"/>
            <a:chOff x="645428" y="635554"/>
            <a:chExt cx="9065500" cy="1193246"/>
          </a:xfrm>
        </p:grpSpPr>
        <p:sp>
          <p:nvSpPr>
            <p:cNvPr id="26" name="Title 7">
              <a:extLst>
                <a:ext uri="{FF2B5EF4-FFF2-40B4-BE49-F238E27FC236}">
                  <a16:creationId xmlns:a16="http://schemas.microsoft.com/office/drawing/2014/main" id="{4DE9FDBA-EE5A-AD4E-87B7-6C201DE70EBF}"/>
                </a:ext>
              </a:extLst>
            </p:cNvPr>
            <p:cNvSpPr txBox="1">
              <a:spLocks/>
            </p:cNvSpPr>
            <p:nvPr/>
          </p:nvSpPr>
          <p:spPr>
            <a:xfrm>
              <a:off x="645429" y="635623"/>
              <a:ext cx="9065499" cy="1193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 world gone mad</a:t>
              </a:r>
              <a:br>
                <a:rPr lang="en-US" dirty="0">
                  <a:solidFill>
                    <a:schemeClr val="bg1"/>
                  </a:solidFill>
                </a:rPr>
              </a:br>
              <a:r>
                <a:rPr lang="en-US" sz="2400" dirty="0">
                  <a:solidFill>
                    <a:schemeClr val="bg1"/>
                  </a:solidFill>
                </a:rPr>
                <a:t>Up is down, left is right</a:t>
              </a:r>
            </a:p>
          </p:txBody>
        </p:sp>
        <p:sp>
          <p:nvSpPr>
            <p:cNvPr id="28" name="Title 7">
              <a:extLst>
                <a:ext uri="{FF2B5EF4-FFF2-40B4-BE49-F238E27FC236}">
                  <a16:creationId xmlns:a16="http://schemas.microsoft.com/office/drawing/2014/main" id="{746C4B7F-D2D2-6644-9E17-7032613620D6}"/>
                </a:ext>
              </a:extLst>
            </p:cNvPr>
            <p:cNvSpPr txBox="1">
              <a:spLocks/>
            </p:cNvSpPr>
            <p:nvPr/>
          </p:nvSpPr>
          <p:spPr>
            <a:xfrm>
              <a:off x="645428" y="635554"/>
              <a:ext cx="9065499" cy="1193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 world gone mad</a:t>
              </a:r>
              <a:br>
                <a:rPr lang="en-US" dirty="0">
                  <a:solidFill>
                    <a:schemeClr val="bg1"/>
                  </a:solidFill>
                </a:rPr>
              </a:br>
              <a:r>
                <a:rPr lang="en-US" sz="2400" dirty="0">
                  <a:solidFill>
                    <a:schemeClr val="bg1"/>
                  </a:solidFill>
                </a:rPr>
                <a:t>Up is down, left is right</a:t>
              </a:r>
            </a:p>
          </p:txBody>
        </p:sp>
      </p:grpSp>
    </p:spTree>
    <p:extLst>
      <p:ext uri="{BB962C8B-B14F-4D97-AF65-F5344CB8AC3E}">
        <p14:creationId xmlns:p14="http://schemas.microsoft.com/office/powerpoint/2010/main" val="154187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posing for the camera&#10;&#10;Description automatically generated">
            <a:extLst>
              <a:ext uri="{FF2B5EF4-FFF2-40B4-BE49-F238E27FC236}">
                <a16:creationId xmlns:a16="http://schemas.microsoft.com/office/drawing/2014/main" id="{EAFAC2B9-F3D9-CC4B-8684-EEB9EDCB73C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77000"/>
                    </a14:imgEffect>
                    <a14:imgEffect>
                      <a14:colorTemperature colorTemp="5530"/>
                    </a14:imgEffect>
                    <a14:imgEffect>
                      <a14:saturation sat="35000"/>
                    </a14:imgEffect>
                    <a14:imgEffect>
                      <a14:brightnessContrast bright="8000" contrast="-18000"/>
                    </a14:imgEffect>
                  </a14:imgLayer>
                </a14:imgProps>
              </a:ext>
              <a:ext uri="{28A0092B-C50C-407E-A947-70E740481C1C}">
                <a14:useLocalDpi xmlns:a14="http://schemas.microsoft.com/office/drawing/2010/main"/>
              </a:ext>
            </a:extLst>
          </a:blip>
          <a:srcRect/>
          <a:stretch/>
        </p:blipFill>
        <p:spPr>
          <a:xfrm>
            <a:off x="5823098" y="2422684"/>
            <a:ext cx="4738222" cy="3772376"/>
          </a:xfrm>
          <a:prstGeom prst="rect">
            <a:avLst/>
          </a:prstGeom>
        </p:spPr>
      </p:pic>
      <p:pic>
        <p:nvPicPr>
          <p:cNvPr id="13" name="Picture 12" descr="A picture containing indoor, monitor, sitting, table&#10;&#10;Description automatically generated">
            <a:extLst>
              <a:ext uri="{FF2B5EF4-FFF2-40B4-BE49-F238E27FC236}">
                <a16:creationId xmlns:a16="http://schemas.microsoft.com/office/drawing/2014/main" id="{AAE696E5-9385-6249-9B33-E1603D5255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206546" cy="6859588"/>
          </a:xfrm>
          <a:prstGeom prst="rect">
            <a:avLst/>
          </a:prstGeom>
        </p:spPr>
      </p:pic>
      <p:sp>
        <p:nvSpPr>
          <p:cNvPr id="3" name="Title 7">
            <a:extLst>
              <a:ext uri="{FF2B5EF4-FFF2-40B4-BE49-F238E27FC236}">
                <a16:creationId xmlns:a16="http://schemas.microsoft.com/office/drawing/2014/main" id="{0CD7560D-7B18-E14D-8160-37C527CB749E}"/>
              </a:ext>
            </a:extLst>
          </p:cNvPr>
          <p:cNvSpPr txBox="1">
            <a:spLocks/>
          </p:cNvSpPr>
          <p:nvPr/>
        </p:nvSpPr>
        <p:spPr>
          <a:xfrm>
            <a:off x="663468" y="2371060"/>
            <a:ext cx="5067484" cy="1048359"/>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Joseph </a:t>
            </a:r>
            <a:r>
              <a:rPr lang="en-US" sz="4300" dirty="0" err="1">
                <a:solidFill>
                  <a:schemeClr val="bg1"/>
                </a:solidFill>
              </a:rPr>
              <a:t>Backholm</a:t>
            </a:r>
            <a:br>
              <a:rPr lang="en-US" dirty="0">
                <a:solidFill>
                  <a:schemeClr val="bg1"/>
                </a:solidFill>
              </a:rPr>
            </a:br>
            <a:r>
              <a:rPr lang="en-US" sz="2400" dirty="0">
                <a:solidFill>
                  <a:schemeClr val="bg1"/>
                </a:solidFill>
              </a:rPr>
              <a:t>Family Policy Institute of Washington</a:t>
            </a:r>
          </a:p>
        </p:txBody>
      </p:sp>
      <p:sp>
        <p:nvSpPr>
          <p:cNvPr id="6" name="Title 7">
            <a:extLst>
              <a:ext uri="{FF2B5EF4-FFF2-40B4-BE49-F238E27FC236}">
                <a16:creationId xmlns:a16="http://schemas.microsoft.com/office/drawing/2014/main" id="{F02E3C63-1818-094C-A02A-F5EA1C747F17}"/>
              </a:ext>
            </a:extLst>
          </p:cNvPr>
          <p:cNvSpPr txBox="1">
            <a:spLocks/>
          </p:cNvSpPr>
          <p:nvPr/>
        </p:nvSpPr>
        <p:spPr>
          <a:xfrm>
            <a:off x="663467" y="3576083"/>
            <a:ext cx="5067485" cy="2831224"/>
          </a:xfrm>
          <a:prstGeom prst="rect">
            <a:avLst/>
          </a:prstGeom>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pPr>
              <a:spcAft>
                <a:spcPts val="900"/>
              </a:spcAft>
            </a:pPr>
            <a:r>
              <a:rPr lang="en-US" sz="2100" b="1" dirty="0">
                <a:solidFill>
                  <a:srgbClr val="50979B"/>
                </a:solidFill>
              </a:rPr>
              <a:t>Featured videos:</a:t>
            </a:r>
          </a:p>
          <a:p>
            <a:pPr marL="266700" indent="-263525">
              <a:spcAft>
                <a:spcPts val="300"/>
              </a:spcAft>
              <a:buFont typeface="Wingdings" pitchFamily="2" charset="2"/>
              <a:buChar char="§"/>
            </a:pPr>
            <a:r>
              <a:rPr lang="en-US" sz="1800" dirty="0">
                <a:solidFill>
                  <a:srgbClr val="50979B"/>
                </a:solidFill>
              </a:rPr>
              <a:t>Gender identity: can a 5'9", </a:t>
            </a:r>
            <a:br>
              <a:rPr lang="en-US" sz="1800" dirty="0">
                <a:solidFill>
                  <a:srgbClr val="50979B"/>
                </a:solidFill>
              </a:rPr>
            </a:br>
            <a:r>
              <a:rPr lang="en-US" sz="1800" dirty="0">
                <a:solidFill>
                  <a:srgbClr val="50979B"/>
                </a:solidFill>
              </a:rPr>
              <a:t>white guy be a 6'5", Chinese woman?</a:t>
            </a:r>
          </a:p>
          <a:p>
            <a:pPr marL="266700" indent="-263525">
              <a:spcAft>
                <a:spcPts val="300"/>
              </a:spcAft>
              <a:buFont typeface="Wingdings" pitchFamily="2" charset="2"/>
              <a:buChar char="§"/>
            </a:pPr>
            <a:r>
              <a:rPr lang="en-US" sz="1800" dirty="0">
                <a:solidFill>
                  <a:srgbClr val="50979B"/>
                </a:solidFill>
              </a:rPr>
              <a:t>Do college kids know the difference </a:t>
            </a:r>
            <a:br>
              <a:rPr lang="en-US" sz="1800" dirty="0">
                <a:solidFill>
                  <a:srgbClr val="50979B"/>
                </a:solidFill>
              </a:rPr>
            </a:br>
            <a:r>
              <a:rPr lang="en-US" sz="1800" dirty="0">
                <a:solidFill>
                  <a:srgbClr val="50979B"/>
                </a:solidFill>
              </a:rPr>
              <a:t>between men and women?</a:t>
            </a:r>
          </a:p>
        </p:txBody>
      </p:sp>
      <p:pic>
        <p:nvPicPr>
          <p:cNvPr id="12" name="Picture 11" descr="A picture containing food, mug&#10;&#10;Description automatically generated">
            <a:hlinkClick r:id="rId6"/>
            <a:extLst>
              <a:ext uri="{FF2B5EF4-FFF2-40B4-BE49-F238E27FC236}">
                <a16:creationId xmlns:a16="http://schemas.microsoft.com/office/drawing/2014/main" id="{D54B1BE4-3C19-5F49-9131-AF38C3CAB2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5613" y="5853918"/>
            <a:ext cx="607072" cy="644145"/>
          </a:xfrm>
          <a:prstGeom prst="rect">
            <a:avLst/>
          </a:prstGeom>
          <a:effectLst>
            <a:reflection blurRad="6350" stA="35000" endPos="22000" dir="5400000" sy="-100000" algn="bl" rotWithShape="0"/>
          </a:effectLst>
        </p:spPr>
      </p:pic>
      <p:sp>
        <p:nvSpPr>
          <p:cNvPr id="22" name="Rectangle 21">
            <a:hlinkClick r:id="rId8" tooltip="Gender identity: can a 5'9&quot;, white guy be a 6'5&quot;, Chinese woman?"/>
            <a:extLst>
              <a:ext uri="{FF2B5EF4-FFF2-40B4-BE49-F238E27FC236}">
                <a16:creationId xmlns:a16="http://schemas.microsoft.com/office/drawing/2014/main" id="{BFC40D4A-3749-2C43-851D-25DFCCA57B3C}"/>
              </a:ext>
            </a:extLst>
          </p:cNvPr>
          <p:cNvSpPr/>
          <p:nvPr/>
        </p:nvSpPr>
        <p:spPr>
          <a:xfrm>
            <a:off x="959041" y="4013467"/>
            <a:ext cx="3579907" cy="497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9" tooltip="Do college kids know the difference between men and women?"/>
            <a:extLst>
              <a:ext uri="{FF2B5EF4-FFF2-40B4-BE49-F238E27FC236}">
                <a16:creationId xmlns:a16="http://schemas.microsoft.com/office/drawing/2014/main" id="{F2837C0D-56DB-A44D-8EEC-CE6ADD0EEEB2}"/>
              </a:ext>
            </a:extLst>
          </p:cNvPr>
          <p:cNvSpPr/>
          <p:nvPr/>
        </p:nvSpPr>
        <p:spPr>
          <a:xfrm>
            <a:off x="959042" y="4551054"/>
            <a:ext cx="3390926" cy="497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EB435F3-C868-CF4E-8CEA-569B0EEEF61C}"/>
              </a:ext>
            </a:extLst>
          </p:cNvPr>
          <p:cNvGrpSpPr/>
          <p:nvPr/>
        </p:nvGrpSpPr>
        <p:grpSpPr>
          <a:xfrm>
            <a:off x="645428" y="635554"/>
            <a:ext cx="9065500" cy="1193246"/>
            <a:chOff x="645428" y="635554"/>
            <a:chExt cx="9065500" cy="1193246"/>
          </a:xfrm>
        </p:grpSpPr>
        <p:sp>
          <p:nvSpPr>
            <p:cNvPr id="25" name="Title 7">
              <a:extLst>
                <a:ext uri="{FF2B5EF4-FFF2-40B4-BE49-F238E27FC236}">
                  <a16:creationId xmlns:a16="http://schemas.microsoft.com/office/drawing/2014/main" id="{666A6487-7698-474C-99D7-F7BAA5E4C410}"/>
                </a:ext>
              </a:extLst>
            </p:cNvPr>
            <p:cNvSpPr txBox="1">
              <a:spLocks/>
            </p:cNvSpPr>
            <p:nvPr/>
          </p:nvSpPr>
          <p:spPr>
            <a:xfrm>
              <a:off x="645429" y="635623"/>
              <a:ext cx="9065499" cy="1193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 world gone mad</a:t>
              </a:r>
              <a:br>
                <a:rPr lang="en-US" dirty="0">
                  <a:solidFill>
                    <a:schemeClr val="bg1"/>
                  </a:solidFill>
                </a:rPr>
              </a:br>
              <a:r>
                <a:rPr lang="en-US" sz="2400" dirty="0">
                  <a:solidFill>
                    <a:schemeClr val="bg1"/>
                  </a:solidFill>
                </a:rPr>
                <a:t>Up is down, left is right</a:t>
              </a:r>
            </a:p>
          </p:txBody>
        </p:sp>
        <p:sp>
          <p:nvSpPr>
            <p:cNvPr id="26" name="Title 7">
              <a:extLst>
                <a:ext uri="{FF2B5EF4-FFF2-40B4-BE49-F238E27FC236}">
                  <a16:creationId xmlns:a16="http://schemas.microsoft.com/office/drawing/2014/main" id="{A4F6F6CC-2A79-E144-9E85-1E6AD7DEA903}"/>
                </a:ext>
              </a:extLst>
            </p:cNvPr>
            <p:cNvSpPr txBox="1">
              <a:spLocks/>
            </p:cNvSpPr>
            <p:nvPr/>
          </p:nvSpPr>
          <p:spPr>
            <a:xfrm>
              <a:off x="645428" y="635554"/>
              <a:ext cx="9065499" cy="1193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 world gone mad</a:t>
              </a:r>
              <a:br>
                <a:rPr lang="en-US" dirty="0">
                  <a:solidFill>
                    <a:schemeClr val="bg1"/>
                  </a:solidFill>
                </a:rPr>
              </a:br>
              <a:r>
                <a:rPr lang="en-US" sz="2400" dirty="0">
                  <a:solidFill>
                    <a:schemeClr val="bg1"/>
                  </a:solidFill>
                </a:rPr>
                <a:t>Up is down, left is right</a:t>
              </a:r>
            </a:p>
          </p:txBody>
        </p:sp>
      </p:grpSp>
    </p:spTree>
    <p:extLst>
      <p:ext uri="{BB962C8B-B14F-4D97-AF65-F5344CB8AC3E}">
        <p14:creationId xmlns:p14="http://schemas.microsoft.com/office/powerpoint/2010/main" val="416122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in front of a screen&#10;&#10;Description automatically generated">
            <a:extLst>
              <a:ext uri="{FF2B5EF4-FFF2-40B4-BE49-F238E27FC236}">
                <a16:creationId xmlns:a16="http://schemas.microsoft.com/office/drawing/2014/main" id="{8EF9838F-B118-0C48-A67F-152C9171DCE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Effect>
                      <a14:colorTemperature colorTemp="11500"/>
                    </a14:imgEffect>
                    <a14:imgEffect>
                      <a14:saturation sat="12000"/>
                    </a14:imgEffect>
                    <a14:imgEffect>
                      <a14:brightnessContrast bright="16000"/>
                    </a14:imgEffect>
                  </a14:imgLayer>
                </a14:imgProps>
              </a:ext>
              <a:ext uri="{28A0092B-C50C-407E-A947-70E740481C1C}">
                <a14:useLocalDpi xmlns:a14="http://schemas.microsoft.com/office/drawing/2010/main"/>
              </a:ext>
            </a:extLst>
          </a:blip>
          <a:srcRect t="-2524"/>
          <a:stretch/>
        </p:blipFill>
        <p:spPr>
          <a:xfrm>
            <a:off x="5180542" y="2802891"/>
            <a:ext cx="6387879" cy="3507292"/>
          </a:xfrm>
          <a:prstGeom prst="rect">
            <a:avLst/>
          </a:prstGeom>
        </p:spPr>
      </p:pic>
      <p:pic>
        <p:nvPicPr>
          <p:cNvPr id="13" name="Picture 12" descr="A picture containing indoor, monitor, sitting, table&#10;&#10;Description automatically generated">
            <a:extLst>
              <a:ext uri="{FF2B5EF4-FFF2-40B4-BE49-F238E27FC236}">
                <a16:creationId xmlns:a16="http://schemas.microsoft.com/office/drawing/2014/main" id="{AAE696E5-9385-6249-9B33-E1603D5255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206546" cy="6859588"/>
          </a:xfrm>
          <a:prstGeom prst="rect">
            <a:avLst/>
          </a:prstGeom>
        </p:spPr>
      </p:pic>
      <p:sp>
        <p:nvSpPr>
          <p:cNvPr id="3" name="Title 7">
            <a:extLst>
              <a:ext uri="{FF2B5EF4-FFF2-40B4-BE49-F238E27FC236}">
                <a16:creationId xmlns:a16="http://schemas.microsoft.com/office/drawing/2014/main" id="{0CD7560D-7B18-E14D-8160-37C527CB749E}"/>
              </a:ext>
            </a:extLst>
          </p:cNvPr>
          <p:cNvSpPr txBox="1">
            <a:spLocks/>
          </p:cNvSpPr>
          <p:nvPr/>
        </p:nvSpPr>
        <p:spPr>
          <a:xfrm>
            <a:off x="663468" y="2371060"/>
            <a:ext cx="5067484" cy="1048359"/>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Ben Shapiro</a:t>
            </a:r>
            <a:br>
              <a:rPr lang="en-US" dirty="0">
                <a:solidFill>
                  <a:schemeClr val="bg1"/>
                </a:solidFill>
              </a:rPr>
            </a:br>
            <a:r>
              <a:rPr lang="en-US" sz="2400" dirty="0">
                <a:solidFill>
                  <a:schemeClr val="bg1"/>
                </a:solidFill>
              </a:rPr>
              <a:t>The Daily Wire</a:t>
            </a:r>
          </a:p>
        </p:txBody>
      </p:sp>
      <p:sp>
        <p:nvSpPr>
          <p:cNvPr id="6" name="Title 7">
            <a:extLst>
              <a:ext uri="{FF2B5EF4-FFF2-40B4-BE49-F238E27FC236}">
                <a16:creationId xmlns:a16="http://schemas.microsoft.com/office/drawing/2014/main" id="{F02E3C63-1818-094C-A02A-F5EA1C747F17}"/>
              </a:ext>
            </a:extLst>
          </p:cNvPr>
          <p:cNvSpPr txBox="1">
            <a:spLocks/>
          </p:cNvSpPr>
          <p:nvPr/>
        </p:nvSpPr>
        <p:spPr>
          <a:xfrm>
            <a:off x="663467" y="3576083"/>
            <a:ext cx="5067485" cy="2831224"/>
          </a:xfrm>
          <a:prstGeom prst="rect">
            <a:avLst/>
          </a:prstGeom>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pPr>
              <a:spcAft>
                <a:spcPts val="900"/>
              </a:spcAft>
            </a:pPr>
            <a:r>
              <a:rPr lang="en-US" sz="2100" b="1" dirty="0">
                <a:solidFill>
                  <a:srgbClr val="50979B"/>
                </a:solidFill>
              </a:rPr>
              <a:t>Featured videos:</a:t>
            </a:r>
          </a:p>
          <a:p>
            <a:pPr marL="266700" indent="-263525">
              <a:spcAft>
                <a:spcPts val="300"/>
              </a:spcAft>
              <a:buFont typeface="Wingdings" pitchFamily="2" charset="2"/>
              <a:buChar char="§"/>
            </a:pPr>
            <a:r>
              <a:rPr lang="en-US" sz="1800" dirty="0">
                <a:solidFill>
                  <a:srgbClr val="50979B"/>
                </a:solidFill>
              </a:rPr>
              <a:t>The moment this transgender </a:t>
            </a:r>
            <a:br>
              <a:rPr lang="en-US" sz="1800" dirty="0">
                <a:solidFill>
                  <a:srgbClr val="50979B"/>
                </a:solidFill>
              </a:rPr>
            </a:br>
            <a:r>
              <a:rPr lang="en-US" sz="1800" dirty="0">
                <a:solidFill>
                  <a:srgbClr val="50979B"/>
                </a:solidFill>
              </a:rPr>
              <a:t>debate got heated</a:t>
            </a:r>
          </a:p>
          <a:p>
            <a:pPr marL="266700" indent="-263525">
              <a:spcAft>
                <a:spcPts val="300"/>
              </a:spcAft>
              <a:buFont typeface="Wingdings" pitchFamily="2" charset="2"/>
              <a:buChar char="§"/>
            </a:pPr>
            <a:r>
              <a:rPr lang="en-US" sz="1800" dirty="0">
                <a:solidFill>
                  <a:srgbClr val="50979B"/>
                </a:solidFill>
              </a:rPr>
              <a:t>Dangerous people are teaching your kids</a:t>
            </a:r>
          </a:p>
          <a:p>
            <a:pPr marL="266700" indent="-263525">
              <a:spcAft>
                <a:spcPts val="300"/>
              </a:spcAft>
              <a:buFont typeface="Wingdings" pitchFamily="2" charset="2"/>
              <a:buChar char="§"/>
            </a:pPr>
            <a:r>
              <a:rPr lang="en-US" sz="1800" dirty="0">
                <a:solidFill>
                  <a:srgbClr val="50979B"/>
                </a:solidFill>
              </a:rPr>
              <a:t>Sassy student calls Ben Shapiro transphobic</a:t>
            </a:r>
            <a:endParaRPr lang="en-US" sz="2000" dirty="0">
              <a:solidFill>
                <a:srgbClr val="0085CA"/>
              </a:solidFill>
            </a:endParaRPr>
          </a:p>
        </p:txBody>
      </p:sp>
      <p:pic>
        <p:nvPicPr>
          <p:cNvPr id="12" name="Picture 11" descr="A picture containing food, mug&#10;&#10;Description automatically generated">
            <a:hlinkClick r:id="rId6"/>
            <a:extLst>
              <a:ext uri="{FF2B5EF4-FFF2-40B4-BE49-F238E27FC236}">
                <a16:creationId xmlns:a16="http://schemas.microsoft.com/office/drawing/2014/main" id="{D54B1BE4-3C19-5F49-9131-AF38C3CAB2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5613" y="5853918"/>
            <a:ext cx="607072" cy="644145"/>
          </a:xfrm>
          <a:prstGeom prst="rect">
            <a:avLst/>
          </a:prstGeom>
          <a:effectLst>
            <a:reflection blurRad="6350" stA="35000" endPos="22000" dir="5400000" sy="-100000" algn="bl" rotWithShape="0"/>
          </a:effectLst>
        </p:spPr>
      </p:pic>
      <p:grpSp>
        <p:nvGrpSpPr>
          <p:cNvPr id="10" name="Group 9">
            <a:extLst>
              <a:ext uri="{FF2B5EF4-FFF2-40B4-BE49-F238E27FC236}">
                <a16:creationId xmlns:a16="http://schemas.microsoft.com/office/drawing/2014/main" id="{35F91731-B496-0D4A-85EB-75F6195F66EF}"/>
              </a:ext>
            </a:extLst>
          </p:cNvPr>
          <p:cNvGrpSpPr/>
          <p:nvPr/>
        </p:nvGrpSpPr>
        <p:grpSpPr>
          <a:xfrm>
            <a:off x="461800" y="686872"/>
            <a:ext cx="8997886" cy="1527524"/>
            <a:chOff x="461800" y="686872"/>
            <a:chExt cx="8997886" cy="1527524"/>
          </a:xfrm>
        </p:grpSpPr>
        <p:grpSp>
          <p:nvGrpSpPr>
            <p:cNvPr id="5" name="Group 4">
              <a:extLst>
                <a:ext uri="{FF2B5EF4-FFF2-40B4-BE49-F238E27FC236}">
                  <a16:creationId xmlns:a16="http://schemas.microsoft.com/office/drawing/2014/main" id="{5DAD2C2D-6ED0-1748-9BAD-6D076E402892}"/>
                </a:ext>
              </a:extLst>
            </p:cNvPr>
            <p:cNvGrpSpPr/>
            <p:nvPr/>
          </p:nvGrpSpPr>
          <p:grpSpPr>
            <a:xfrm>
              <a:off x="461800" y="686872"/>
              <a:ext cx="8997886" cy="1527524"/>
              <a:chOff x="461800" y="686872"/>
              <a:chExt cx="8997886" cy="1527524"/>
            </a:xfrm>
          </p:grpSpPr>
          <p:sp>
            <p:nvSpPr>
              <p:cNvPr id="8" name="Title 7">
                <a:extLst>
                  <a:ext uri="{FF2B5EF4-FFF2-40B4-BE49-F238E27FC236}">
                    <a16:creationId xmlns:a16="http://schemas.microsoft.com/office/drawing/2014/main" id="{BA96A294-F960-D44F-8817-A65BED1D3BA0}"/>
                  </a:ext>
                </a:extLst>
              </p:cNvPr>
              <p:cNvSpPr txBox="1">
                <a:spLocks/>
              </p:cNvSpPr>
              <p:nvPr/>
            </p:nvSpPr>
            <p:spPr>
              <a:xfrm>
                <a:off x="461800" y="686872"/>
                <a:ext cx="381561" cy="1048359"/>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3200" dirty="0">
                    <a:solidFill>
                      <a:schemeClr val="bg1"/>
                    </a:solidFill>
                  </a:rPr>
                  <a:t>“</a:t>
                </a:r>
              </a:p>
            </p:txBody>
          </p:sp>
          <p:sp>
            <p:nvSpPr>
              <p:cNvPr id="9" name="Title 7">
                <a:extLst>
                  <a:ext uri="{FF2B5EF4-FFF2-40B4-BE49-F238E27FC236}">
                    <a16:creationId xmlns:a16="http://schemas.microsoft.com/office/drawing/2014/main" id="{955DB039-82F9-F74A-ABFA-160257D65EC3}"/>
                  </a:ext>
                </a:extLst>
              </p:cNvPr>
              <p:cNvSpPr txBox="1">
                <a:spLocks/>
              </p:cNvSpPr>
              <p:nvPr/>
            </p:nvSpPr>
            <p:spPr>
              <a:xfrm>
                <a:off x="663468" y="686872"/>
                <a:ext cx="8796218" cy="1527524"/>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3200" dirty="0">
                    <a:solidFill>
                      <a:schemeClr val="bg1"/>
                    </a:solidFill>
                  </a:rPr>
                  <a:t>Facts don’t care about your feelings... </a:t>
                </a:r>
                <a:br>
                  <a:rPr lang="en-US" sz="3200" dirty="0">
                    <a:solidFill>
                      <a:schemeClr val="bg1"/>
                    </a:solidFill>
                  </a:rPr>
                </a:br>
                <a:r>
                  <a:rPr lang="en-US" sz="3200" dirty="0">
                    <a:solidFill>
                      <a:schemeClr val="bg1"/>
                    </a:solidFill>
                  </a:rPr>
                  <a:t>There is no such thing as ‘your truth.’ </a:t>
                </a:r>
                <a:br>
                  <a:rPr lang="en-US" sz="3200" dirty="0">
                    <a:solidFill>
                      <a:schemeClr val="bg1"/>
                    </a:solidFill>
                  </a:rPr>
                </a:br>
                <a:r>
                  <a:rPr lang="en-US" sz="3200" dirty="0">
                    <a:solidFill>
                      <a:schemeClr val="bg1"/>
                    </a:solidFill>
                  </a:rPr>
                  <a:t>There is the truth and your opinion.”</a:t>
                </a:r>
              </a:p>
            </p:txBody>
          </p:sp>
        </p:grpSp>
        <p:grpSp>
          <p:nvGrpSpPr>
            <p:cNvPr id="18" name="Group 17">
              <a:extLst>
                <a:ext uri="{FF2B5EF4-FFF2-40B4-BE49-F238E27FC236}">
                  <a16:creationId xmlns:a16="http://schemas.microsoft.com/office/drawing/2014/main" id="{BDC9A5F3-EDFA-054A-BAF6-66A2ED8C4255}"/>
                </a:ext>
              </a:extLst>
            </p:cNvPr>
            <p:cNvGrpSpPr/>
            <p:nvPr/>
          </p:nvGrpSpPr>
          <p:grpSpPr>
            <a:xfrm>
              <a:off x="461800" y="686872"/>
              <a:ext cx="8997886" cy="1527524"/>
              <a:chOff x="461800" y="686872"/>
              <a:chExt cx="8997886" cy="1527524"/>
            </a:xfrm>
          </p:grpSpPr>
          <p:sp>
            <p:nvSpPr>
              <p:cNvPr id="19" name="Title 7">
                <a:extLst>
                  <a:ext uri="{FF2B5EF4-FFF2-40B4-BE49-F238E27FC236}">
                    <a16:creationId xmlns:a16="http://schemas.microsoft.com/office/drawing/2014/main" id="{007CA7DD-A1DA-4648-905A-018F63A4DC5A}"/>
                  </a:ext>
                </a:extLst>
              </p:cNvPr>
              <p:cNvSpPr txBox="1">
                <a:spLocks/>
              </p:cNvSpPr>
              <p:nvPr/>
            </p:nvSpPr>
            <p:spPr>
              <a:xfrm>
                <a:off x="461800" y="686872"/>
                <a:ext cx="381561" cy="1048359"/>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3200" dirty="0">
                    <a:solidFill>
                      <a:schemeClr val="bg1"/>
                    </a:solidFill>
                  </a:rPr>
                  <a:t>“</a:t>
                </a:r>
              </a:p>
            </p:txBody>
          </p:sp>
          <p:sp>
            <p:nvSpPr>
              <p:cNvPr id="20" name="Title 7">
                <a:extLst>
                  <a:ext uri="{FF2B5EF4-FFF2-40B4-BE49-F238E27FC236}">
                    <a16:creationId xmlns:a16="http://schemas.microsoft.com/office/drawing/2014/main" id="{2EA05D0E-5209-5842-808E-CDD629AFD30E}"/>
                  </a:ext>
                </a:extLst>
              </p:cNvPr>
              <p:cNvSpPr txBox="1">
                <a:spLocks/>
              </p:cNvSpPr>
              <p:nvPr/>
            </p:nvSpPr>
            <p:spPr>
              <a:xfrm>
                <a:off x="663468" y="686872"/>
                <a:ext cx="8796218" cy="1527524"/>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3200" dirty="0">
                    <a:solidFill>
                      <a:schemeClr val="bg1"/>
                    </a:solidFill>
                  </a:rPr>
                  <a:t>Facts don’t care about your feelings... </a:t>
                </a:r>
                <a:br>
                  <a:rPr lang="en-US" sz="3200" dirty="0">
                    <a:solidFill>
                      <a:schemeClr val="bg1"/>
                    </a:solidFill>
                  </a:rPr>
                </a:br>
                <a:r>
                  <a:rPr lang="en-US" sz="3200" dirty="0">
                    <a:solidFill>
                      <a:schemeClr val="bg1"/>
                    </a:solidFill>
                  </a:rPr>
                  <a:t>There is no such thing as ‘your truth.’ </a:t>
                </a:r>
                <a:br>
                  <a:rPr lang="en-US" sz="3200" dirty="0">
                    <a:solidFill>
                      <a:schemeClr val="bg1"/>
                    </a:solidFill>
                  </a:rPr>
                </a:br>
                <a:r>
                  <a:rPr lang="en-US" sz="3200" dirty="0">
                    <a:solidFill>
                      <a:schemeClr val="bg1"/>
                    </a:solidFill>
                  </a:rPr>
                  <a:t>There is the truth and your opinion.”</a:t>
                </a:r>
              </a:p>
            </p:txBody>
          </p:sp>
        </p:grpSp>
      </p:grpSp>
      <p:sp>
        <p:nvSpPr>
          <p:cNvPr id="2" name="Rectangle 1">
            <a:hlinkClick r:id="rId8" tooltip="The moment this transgender  debate got heated   "/>
            <a:extLst>
              <a:ext uri="{FF2B5EF4-FFF2-40B4-BE49-F238E27FC236}">
                <a16:creationId xmlns:a16="http://schemas.microsoft.com/office/drawing/2014/main" id="{CD0A06EE-9CED-AF4A-AE16-BFB756A8EDDA}"/>
              </a:ext>
            </a:extLst>
          </p:cNvPr>
          <p:cNvSpPr/>
          <p:nvPr/>
        </p:nvSpPr>
        <p:spPr>
          <a:xfrm>
            <a:off x="970058" y="4039345"/>
            <a:ext cx="2863931" cy="443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9" tooltip="Dangerous people are teaching your kids  "/>
            <a:extLst>
              <a:ext uri="{FF2B5EF4-FFF2-40B4-BE49-F238E27FC236}">
                <a16:creationId xmlns:a16="http://schemas.microsoft.com/office/drawing/2014/main" id="{EDC78CE5-BA8B-C249-BC3B-5917F39214E2}"/>
              </a:ext>
            </a:extLst>
          </p:cNvPr>
          <p:cNvSpPr/>
          <p:nvPr/>
        </p:nvSpPr>
        <p:spPr>
          <a:xfrm>
            <a:off x="970057" y="4579881"/>
            <a:ext cx="3858175" cy="213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10" tooltip="Sassy student calls Ben Shapiro transphobic  "/>
            <a:extLst>
              <a:ext uri="{FF2B5EF4-FFF2-40B4-BE49-F238E27FC236}">
                <a16:creationId xmlns:a16="http://schemas.microsoft.com/office/drawing/2014/main" id="{3D8EC39A-B589-174C-BBB9-6AE3A67A5CBE}"/>
              </a:ext>
            </a:extLst>
          </p:cNvPr>
          <p:cNvSpPr/>
          <p:nvPr/>
        </p:nvSpPr>
        <p:spPr>
          <a:xfrm>
            <a:off x="967854" y="4867193"/>
            <a:ext cx="4148597" cy="213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968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sign&#10;&#10;Description automatically generated">
            <a:extLst>
              <a:ext uri="{FF2B5EF4-FFF2-40B4-BE49-F238E27FC236}">
                <a16:creationId xmlns:a16="http://schemas.microsoft.com/office/drawing/2014/main" id="{11E4F356-3ED3-364B-92CF-170D99CCB517}"/>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10000"/>
                    </a14:imgEffect>
                    <a14:imgEffect>
                      <a14:saturation sat="22000"/>
                    </a14:imgEffect>
                    <a14:imgEffect>
                      <a14:brightnessContrast bright="5000" contrast="-2000"/>
                    </a14:imgEffect>
                  </a14:imgLayer>
                </a14:imgProps>
              </a:ext>
              <a:ext uri="{28A0092B-C50C-407E-A947-70E740481C1C}">
                <a14:useLocalDpi xmlns:a14="http://schemas.microsoft.com/office/drawing/2010/main"/>
              </a:ext>
            </a:extLst>
          </a:blip>
          <a:srcRect/>
          <a:stretch/>
        </p:blipFill>
        <p:spPr>
          <a:xfrm>
            <a:off x="5765432" y="2723686"/>
            <a:ext cx="5771794" cy="3462728"/>
          </a:xfrm>
          <a:prstGeom prst="rect">
            <a:avLst/>
          </a:prstGeom>
        </p:spPr>
      </p:pic>
      <p:pic>
        <p:nvPicPr>
          <p:cNvPr id="13" name="Picture 12" descr="A picture containing indoor, monitor, sitting, table&#10;&#10;Description automatically generated">
            <a:extLst>
              <a:ext uri="{FF2B5EF4-FFF2-40B4-BE49-F238E27FC236}">
                <a16:creationId xmlns:a16="http://schemas.microsoft.com/office/drawing/2014/main" id="{AAE696E5-9385-6249-9B33-E1603D5255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206546" cy="6859588"/>
          </a:xfrm>
          <a:prstGeom prst="rect">
            <a:avLst/>
          </a:prstGeom>
        </p:spPr>
      </p:pic>
      <p:sp>
        <p:nvSpPr>
          <p:cNvPr id="3" name="Title 7">
            <a:extLst>
              <a:ext uri="{FF2B5EF4-FFF2-40B4-BE49-F238E27FC236}">
                <a16:creationId xmlns:a16="http://schemas.microsoft.com/office/drawing/2014/main" id="{0CD7560D-7B18-E14D-8160-37C527CB749E}"/>
              </a:ext>
            </a:extLst>
          </p:cNvPr>
          <p:cNvSpPr txBox="1">
            <a:spLocks/>
          </p:cNvSpPr>
          <p:nvPr/>
        </p:nvSpPr>
        <p:spPr>
          <a:xfrm>
            <a:off x="663468" y="2371060"/>
            <a:ext cx="5067484" cy="1048359"/>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Michael Knowles</a:t>
            </a:r>
            <a:br>
              <a:rPr lang="en-US" dirty="0">
                <a:solidFill>
                  <a:schemeClr val="bg1"/>
                </a:solidFill>
              </a:rPr>
            </a:br>
            <a:r>
              <a:rPr lang="en-US" sz="2400" dirty="0">
                <a:solidFill>
                  <a:schemeClr val="bg1"/>
                </a:solidFill>
              </a:rPr>
              <a:t>The Michael Knowles Show</a:t>
            </a:r>
          </a:p>
        </p:txBody>
      </p:sp>
      <p:sp>
        <p:nvSpPr>
          <p:cNvPr id="6" name="Title 7">
            <a:extLst>
              <a:ext uri="{FF2B5EF4-FFF2-40B4-BE49-F238E27FC236}">
                <a16:creationId xmlns:a16="http://schemas.microsoft.com/office/drawing/2014/main" id="{F02E3C63-1818-094C-A02A-F5EA1C747F17}"/>
              </a:ext>
            </a:extLst>
          </p:cNvPr>
          <p:cNvSpPr txBox="1">
            <a:spLocks/>
          </p:cNvSpPr>
          <p:nvPr/>
        </p:nvSpPr>
        <p:spPr>
          <a:xfrm>
            <a:off x="663467" y="3576083"/>
            <a:ext cx="5067485" cy="2831224"/>
          </a:xfrm>
          <a:prstGeom prst="rect">
            <a:avLst/>
          </a:prstGeom>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pPr>
              <a:spcAft>
                <a:spcPts val="900"/>
              </a:spcAft>
            </a:pPr>
            <a:r>
              <a:rPr lang="en-US" sz="2100" b="1" dirty="0">
                <a:solidFill>
                  <a:srgbClr val="50979B"/>
                </a:solidFill>
              </a:rPr>
              <a:t>Featured videos:</a:t>
            </a:r>
          </a:p>
          <a:p>
            <a:pPr marL="266700" indent="-263525">
              <a:spcAft>
                <a:spcPts val="300"/>
              </a:spcAft>
              <a:buFont typeface="Wingdings" pitchFamily="2" charset="2"/>
              <a:buChar char="§"/>
            </a:pPr>
            <a:r>
              <a:rPr lang="en-US" sz="1800" dirty="0">
                <a:solidFill>
                  <a:srgbClr val="50979B"/>
                </a:solidFill>
              </a:rPr>
              <a:t>A cocky SJW’s inflated ego</a:t>
            </a:r>
          </a:p>
          <a:p>
            <a:pPr marL="266700" indent="-263525">
              <a:spcAft>
                <a:spcPts val="300"/>
              </a:spcAft>
              <a:buFont typeface="Wingdings" pitchFamily="2" charset="2"/>
              <a:buChar char="§"/>
            </a:pPr>
            <a:r>
              <a:rPr lang="en-US" sz="1800" dirty="0">
                <a:solidFill>
                  <a:srgbClr val="50979B"/>
                </a:solidFill>
              </a:rPr>
              <a:t>SWJ spits on the grave of Columbus</a:t>
            </a:r>
          </a:p>
          <a:p>
            <a:pPr marL="266700" indent="-263525">
              <a:spcAft>
                <a:spcPts val="300"/>
              </a:spcAft>
              <a:buFont typeface="Wingdings" pitchFamily="2" charset="2"/>
              <a:buChar char="§"/>
            </a:pPr>
            <a:r>
              <a:rPr lang="en-US" sz="1800" dirty="0">
                <a:solidFill>
                  <a:srgbClr val="50979B"/>
                </a:solidFill>
              </a:rPr>
              <a:t>How the Left always gets everything backward</a:t>
            </a:r>
            <a:endParaRPr lang="en-US" sz="2000" dirty="0">
              <a:solidFill>
                <a:srgbClr val="0085CA"/>
              </a:solidFill>
            </a:endParaRPr>
          </a:p>
        </p:txBody>
      </p:sp>
      <p:pic>
        <p:nvPicPr>
          <p:cNvPr id="12" name="Picture 11" descr="A picture containing food, mug&#10;&#10;Description automatically generated">
            <a:hlinkClick r:id="rId6"/>
            <a:extLst>
              <a:ext uri="{FF2B5EF4-FFF2-40B4-BE49-F238E27FC236}">
                <a16:creationId xmlns:a16="http://schemas.microsoft.com/office/drawing/2014/main" id="{D54B1BE4-3C19-5F49-9131-AF38C3CAB2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5613" y="5853918"/>
            <a:ext cx="607072" cy="644145"/>
          </a:xfrm>
          <a:prstGeom prst="rect">
            <a:avLst/>
          </a:prstGeom>
          <a:effectLst>
            <a:reflection blurRad="6350" stA="35000" endPos="22000" dir="5400000" sy="-100000" algn="bl" rotWithShape="0"/>
          </a:effectLst>
        </p:spPr>
      </p:pic>
      <p:sp>
        <p:nvSpPr>
          <p:cNvPr id="20" name="Rectangle 19">
            <a:hlinkClick r:id="rId8" tooltip="A cocky SJW’s inflated ego  "/>
            <a:extLst>
              <a:ext uri="{FF2B5EF4-FFF2-40B4-BE49-F238E27FC236}">
                <a16:creationId xmlns:a16="http://schemas.microsoft.com/office/drawing/2014/main" id="{236C05A4-330D-8C44-BB83-55174946EAA7}"/>
              </a:ext>
            </a:extLst>
          </p:cNvPr>
          <p:cNvSpPr/>
          <p:nvPr/>
        </p:nvSpPr>
        <p:spPr>
          <a:xfrm>
            <a:off x="970058" y="4036802"/>
            <a:ext cx="2496623" cy="213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9" tooltip="SWJ spits on the grave of Columbus  "/>
            <a:extLst>
              <a:ext uri="{FF2B5EF4-FFF2-40B4-BE49-F238E27FC236}">
                <a16:creationId xmlns:a16="http://schemas.microsoft.com/office/drawing/2014/main" id="{C6C7B49C-6E68-BF49-B9F1-960F70E35FA4}"/>
              </a:ext>
            </a:extLst>
          </p:cNvPr>
          <p:cNvSpPr/>
          <p:nvPr/>
        </p:nvSpPr>
        <p:spPr>
          <a:xfrm>
            <a:off x="970058" y="4309367"/>
            <a:ext cx="3360781" cy="213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10" tooltip="How the Left always gets everything backward  "/>
            <a:extLst>
              <a:ext uri="{FF2B5EF4-FFF2-40B4-BE49-F238E27FC236}">
                <a16:creationId xmlns:a16="http://schemas.microsoft.com/office/drawing/2014/main" id="{15631F08-08B4-8D48-8A50-5D80A7C0828E}"/>
              </a:ext>
            </a:extLst>
          </p:cNvPr>
          <p:cNvSpPr/>
          <p:nvPr/>
        </p:nvSpPr>
        <p:spPr>
          <a:xfrm>
            <a:off x="970059" y="4609170"/>
            <a:ext cx="4375664" cy="213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3A4B1C9E-B2C6-2E49-81B9-112E874C11E3}"/>
              </a:ext>
            </a:extLst>
          </p:cNvPr>
          <p:cNvGrpSpPr/>
          <p:nvPr/>
        </p:nvGrpSpPr>
        <p:grpSpPr>
          <a:xfrm>
            <a:off x="645428" y="635554"/>
            <a:ext cx="9065500" cy="1193246"/>
            <a:chOff x="645428" y="635554"/>
            <a:chExt cx="9065500" cy="1193246"/>
          </a:xfrm>
        </p:grpSpPr>
        <p:sp>
          <p:nvSpPr>
            <p:cNvPr id="27" name="Title 7">
              <a:extLst>
                <a:ext uri="{FF2B5EF4-FFF2-40B4-BE49-F238E27FC236}">
                  <a16:creationId xmlns:a16="http://schemas.microsoft.com/office/drawing/2014/main" id="{DA5F9475-D21F-0A41-97FF-65E8252FEE6C}"/>
                </a:ext>
              </a:extLst>
            </p:cNvPr>
            <p:cNvSpPr txBox="1">
              <a:spLocks/>
            </p:cNvSpPr>
            <p:nvPr/>
          </p:nvSpPr>
          <p:spPr>
            <a:xfrm>
              <a:off x="645429" y="635623"/>
              <a:ext cx="9065499" cy="1193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 world gone mad</a:t>
              </a:r>
              <a:br>
                <a:rPr lang="en-US" dirty="0">
                  <a:solidFill>
                    <a:schemeClr val="bg1"/>
                  </a:solidFill>
                </a:rPr>
              </a:br>
              <a:r>
                <a:rPr lang="en-US" sz="2400" dirty="0">
                  <a:solidFill>
                    <a:schemeClr val="bg1"/>
                  </a:solidFill>
                </a:rPr>
                <a:t>Up is down, left is right</a:t>
              </a:r>
            </a:p>
          </p:txBody>
        </p:sp>
        <p:sp>
          <p:nvSpPr>
            <p:cNvPr id="28" name="Title 7">
              <a:extLst>
                <a:ext uri="{FF2B5EF4-FFF2-40B4-BE49-F238E27FC236}">
                  <a16:creationId xmlns:a16="http://schemas.microsoft.com/office/drawing/2014/main" id="{BE16A135-8DB9-F948-A495-D8A76A7F7215}"/>
                </a:ext>
              </a:extLst>
            </p:cNvPr>
            <p:cNvSpPr txBox="1">
              <a:spLocks/>
            </p:cNvSpPr>
            <p:nvPr/>
          </p:nvSpPr>
          <p:spPr>
            <a:xfrm>
              <a:off x="645428" y="635554"/>
              <a:ext cx="9065499" cy="1193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 world gone mad</a:t>
              </a:r>
              <a:br>
                <a:rPr lang="en-US" dirty="0">
                  <a:solidFill>
                    <a:schemeClr val="bg1"/>
                  </a:solidFill>
                </a:rPr>
              </a:br>
              <a:r>
                <a:rPr lang="en-US" sz="2400" dirty="0">
                  <a:solidFill>
                    <a:schemeClr val="bg1"/>
                  </a:solidFill>
                </a:rPr>
                <a:t>Up is down, left is right</a:t>
              </a:r>
            </a:p>
          </p:txBody>
        </p:sp>
      </p:grpSp>
    </p:spTree>
    <p:extLst>
      <p:ext uri="{BB962C8B-B14F-4D97-AF65-F5344CB8AC3E}">
        <p14:creationId xmlns:p14="http://schemas.microsoft.com/office/powerpoint/2010/main" val="243267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suit and tie looking at the camera&#10;&#10;Description automatically generated">
            <a:extLst>
              <a:ext uri="{FF2B5EF4-FFF2-40B4-BE49-F238E27FC236}">
                <a16:creationId xmlns:a16="http://schemas.microsoft.com/office/drawing/2014/main" id="{F6E03A26-ABF5-3C48-973A-60756D42CD90}"/>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5158"/>
                    </a14:imgEffect>
                    <a14:imgEffect>
                      <a14:saturation sat="16000"/>
                    </a14:imgEffect>
                    <a14:imgEffect>
                      <a14:brightnessContrast bright="10000"/>
                    </a14:imgEffect>
                  </a14:imgLayer>
                </a14:imgProps>
              </a:ext>
              <a:ext uri="{28A0092B-C50C-407E-A947-70E740481C1C}">
                <a14:useLocalDpi xmlns:a14="http://schemas.microsoft.com/office/drawing/2010/main"/>
              </a:ext>
            </a:extLst>
          </a:blip>
          <a:srcRect/>
          <a:stretch/>
        </p:blipFill>
        <p:spPr>
          <a:xfrm>
            <a:off x="6095206" y="2185214"/>
            <a:ext cx="5431739" cy="3754267"/>
          </a:xfrm>
          <a:prstGeom prst="rect">
            <a:avLst/>
          </a:prstGeom>
        </p:spPr>
      </p:pic>
      <p:pic>
        <p:nvPicPr>
          <p:cNvPr id="13" name="Picture 12" descr="A picture containing indoor, monitor, sitting, table&#10;&#10;Description automatically generated">
            <a:extLst>
              <a:ext uri="{FF2B5EF4-FFF2-40B4-BE49-F238E27FC236}">
                <a16:creationId xmlns:a16="http://schemas.microsoft.com/office/drawing/2014/main" id="{AAE696E5-9385-6249-9B33-E1603D5255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206546" cy="6859588"/>
          </a:xfrm>
          <a:prstGeom prst="rect">
            <a:avLst/>
          </a:prstGeom>
        </p:spPr>
      </p:pic>
      <p:sp>
        <p:nvSpPr>
          <p:cNvPr id="3" name="Title 7">
            <a:extLst>
              <a:ext uri="{FF2B5EF4-FFF2-40B4-BE49-F238E27FC236}">
                <a16:creationId xmlns:a16="http://schemas.microsoft.com/office/drawing/2014/main" id="{0CD7560D-7B18-E14D-8160-37C527CB749E}"/>
              </a:ext>
            </a:extLst>
          </p:cNvPr>
          <p:cNvSpPr txBox="1">
            <a:spLocks/>
          </p:cNvSpPr>
          <p:nvPr/>
        </p:nvSpPr>
        <p:spPr>
          <a:xfrm>
            <a:off x="663468" y="2371060"/>
            <a:ext cx="5067484" cy="1048359"/>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Dinesh D’Souza</a:t>
            </a:r>
            <a:br>
              <a:rPr lang="en-US" dirty="0">
                <a:solidFill>
                  <a:schemeClr val="bg1"/>
                </a:solidFill>
              </a:rPr>
            </a:br>
            <a:r>
              <a:rPr lang="en-US" sz="2400" dirty="0">
                <a:solidFill>
                  <a:schemeClr val="bg1"/>
                </a:solidFill>
              </a:rPr>
              <a:t>D’Souza Media</a:t>
            </a:r>
          </a:p>
        </p:txBody>
      </p:sp>
      <p:sp>
        <p:nvSpPr>
          <p:cNvPr id="6" name="Title 7">
            <a:extLst>
              <a:ext uri="{FF2B5EF4-FFF2-40B4-BE49-F238E27FC236}">
                <a16:creationId xmlns:a16="http://schemas.microsoft.com/office/drawing/2014/main" id="{F02E3C63-1818-094C-A02A-F5EA1C747F17}"/>
              </a:ext>
            </a:extLst>
          </p:cNvPr>
          <p:cNvSpPr txBox="1">
            <a:spLocks/>
          </p:cNvSpPr>
          <p:nvPr/>
        </p:nvSpPr>
        <p:spPr>
          <a:xfrm>
            <a:off x="663467" y="3576083"/>
            <a:ext cx="5067485" cy="2831224"/>
          </a:xfrm>
          <a:prstGeom prst="rect">
            <a:avLst/>
          </a:prstGeom>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pPr>
              <a:spcAft>
                <a:spcPts val="900"/>
              </a:spcAft>
            </a:pPr>
            <a:r>
              <a:rPr lang="en-US" sz="2100" b="1" dirty="0">
                <a:solidFill>
                  <a:srgbClr val="50979B"/>
                </a:solidFill>
              </a:rPr>
              <a:t>Featured videos:</a:t>
            </a:r>
          </a:p>
          <a:p>
            <a:pPr marL="266700" indent="-263525">
              <a:spcAft>
                <a:spcPts val="300"/>
              </a:spcAft>
              <a:buFont typeface="Wingdings" pitchFamily="2" charset="2"/>
              <a:buChar char="§"/>
            </a:pPr>
            <a:r>
              <a:rPr lang="en-US" sz="1800" dirty="0">
                <a:solidFill>
                  <a:srgbClr val="50979B"/>
                </a:solidFill>
              </a:rPr>
              <a:t>Absolutely DESTROYS Leftist college student</a:t>
            </a:r>
          </a:p>
          <a:p>
            <a:pPr marL="266700" indent="-263525">
              <a:spcAft>
                <a:spcPts val="300"/>
              </a:spcAft>
              <a:buFont typeface="Wingdings" pitchFamily="2" charset="2"/>
              <a:buChar char="§"/>
            </a:pPr>
            <a:r>
              <a:rPr lang="en-US" sz="1800" dirty="0">
                <a:solidFill>
                  <a:srgbClr val="50979B"/>
                </a:solidFill>
              </a:rPr>
              <a:t>Seizure of another man’s labor… </a:t>
            </a:r>
            <a:br>
              <a:rPr lang="en-US" sz="1800" dirty="0">
                <a:solidFill>
                  <a:srgbClr val="50979B"/>
                </a:solidFill>
              </a:rPr>
            </a:br>
            <a:r>
              <a:rPr lang="en-US" sz="1800" dirty="0">
                <a:solidFill>
                  <a:srgbClr val="50979B"/>
                </a:solidFill>
              </a:rPr>
              <a:t>does this sound like capitalism to you?</a:t>
            </a:r>
            <a:endParaRPr lang="en-US" sz="2000" dirty="0">
              <a:solidFill>
                <a:srgbClr val="0085CA"/>
              </a:solidFill>
            </a:endParaRPr>
          </a:p>
        </p:txBody>
      </p:sp>
      <p:pic>
        <p:nvPicPr>
          <p:cNvPr id="12" name="Picture 11" descr="A picture containing food, mug&#10;&#10;Description automatically generated">
            <a:hlinkClick r:id="rId6"/>
            <a:extLst>
              <a:ext uri="{FF2B5EF4-FFF2-40B4-BE49-F238E27FC236}">
                <a16:creationId xmlns:a16="http://schemas.microsoft.com/office/drawing/2014/main" id="{D54B1BE4-3C19-5F49-9131-AF38C3CAB2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5613" y="5853918"/>
            <a:ext cx="607072" cy="644145"/>
          </a:xfrm>
          <a:prstGeom prst="rect">
            <a:avLst/>
          </a:prstGeom>
          <a:effectLst>
            <a:reflection blurRad="6350" stA="35000" endPos="22000" dir="5400000" sy="-100000" algn="bl" rotWithShape="0"/>
          </a:effectLst>
        </p:spPr>
      </p:pic>
      <p:sp>
        <p:nvSpPr>
          <p:cNvPr id="21" name="Rectangle 20">
            <a:hlinkClick r:id="rId8" tooltip="Seizure of another man’s labor… does this sound like capitalism to you?"/>
            <a:extLst>
              <a:ext uri="{FF2B5EF4-FFF2-40B4-BE49-F238E27FC236}">
                <a16:creationId xmlns:a16="http://schemas.microsoft.com/office/drawing/2014/main" id="{B5271F04-EBE0-ED44-847A-8E6F9C06B4CE}"/>
              </a:ext>
            </a:extLst>
          </p:cNvPr>
          <p:cNvSpPr/>
          <p:nvPr/>
        </p:nvSpPr>
        <p:spPr>
          <a:xfrm>
            <a:off x="970058" y="4310571"/>
            <a:ext cx="3637111" cy="497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9" tooltip="Absolutely DESTROYS Leftist college student  "/>
            <a:extLst>
              <a:ext uri="{FF2B5EF4-FFF2-40B4-BE49-F238E27FC236}">
                <a16:creationId xmlns:a16="http://schemas.microsoft.com/office/drawing/2014/main" id="{FC9F7979-E36F-D64F-AAF9-7147FF672D03}"/>
              </a:ext>
            </a:extLst>
          </p:cNvPr>
          <p:cNvSpPr/>
          <p:nvPr/>
        </p:nvSpPr>
        <p:spPr>
          <a:xfrm>
            <a:off x="970057" y="4029186"/>
            <a:ext cx="4149578" cy="213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94457AF-E82E-4A4B-9313-B5A65DBE2687}"/>
              </a:ext>
            </a:extLst>
          </p:cNvPr>
          <p:cNvGrpSpPr/>
          <p:nvPr/>
        </p:nvGrpSpPr>
        <p:grpSpPr>
          <a:xfrm>
            <a:off x="645428" y="635554"/>
            <a:ext cx="9065500" cy="1193246"/>
            <a:chOff x="645428" y="635554"/>
            <a:chExt cx="9065500" cy="1193246"/>
          </a:xfrm>
        </p:grpSpPr>
        <p:sp>
          <p:nvSpPr>
            <p:cNvPr id="23" name="Title 7">
              <a:extLst>
                <a:ext uri="{FF2B5EF4-FFF2-40B4-BE49-F238E27FC236}">
                  <a16:creationId xmlns:a16="http://schemas.microsoft.com/office/drawing/2014/main" id="{7A92F476-1772-AE4B-8CA6-93DD556DF3F7}"/>
                </a:ext>
              </a:extLst>
            </p:cNvPr>
            <p:cNvSpPr txBox="1">
              <a:spLocks/>
            </p:cNvSpPr>
            <p:nvPr/>
          </p:nvSpPr>
          <p:spPr>
            <a:xfrm>
              <a:off x="645429" y="635623"/>
              <a:ext cx="9065499" cy="1193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 world gone mad</a:t>
              </a:r>
              <a:br>
                <a:rPr lang="en-US" dirty="0">
                  <a:solidFill>
                    <a:schemeClr val="bg1"/>
                  </a:solidFill>
                </a:rPr>
              </a:br>
              <a:r>
                <a:rPr lang="en-US" sz="2400" dirty="0">
                  <a:solidFill>
                    <a:schemeClr val="bg1"/>
                  </a:solidFill>
                </a:rPr>
                <a:t>Up is down, left is right</a:t>
              </a:r>
            </a:p>
          </p:txBody>
        </p:sp>
        <p:sp>
          <p:nvSpPr>
            <p:cNvPr id="24" name="Title 7">
              <a:extLst>
                <a:ext uri="{FF2B5EF4-FFF2-40B4-BE49-F238E27FC236}">
                  <a16:creationId xmlns:a16="http://schemas.microsoft.com/office/drawing/2014/main" id="{184BBA2B-3937-C944-893B-4B2369C0A07D}"/>
                </a:ext>
              </a:extLst>
            </p:cNvPr>
            <p:cNvSpPr txBox="1">
              <a:spLocks/>
            </p:cNvSpPr>
            <p:nvPr/>
          </p:nvSpPr>
          <p:spPr>
            <a:xfrm>
              <a:off x="645428" y="635554"/>
              <a:ext cx="9065499" cy="1193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 world gone mad</a:t>
              </a:r>
              <a:br>
                <a:rPr lang="en-US" dirty="0">
                  <a:solidFill>
                    <a:schemeClr val="bg1"/>
                  </a:solidFill>
                </a:rPr>
              </a:br>
              <a:r>
                <a:rPr lang="en-US" sz="2400" dirty="0">
                  <a:solidFill>
                    <a:schemeClr val="bg1"/>
                  </a:solidFill>
                </a:rPr>
                <a:t>Up is down, left is right</a:t>
              </a:r>
            </a:p>
          </p:txBody>
        </p:sp>
      </p:grpSp>
    </p:spTree>
    <p:extLst>
      <p:ext uri="{BB962C8B-B14F-4D97-AF65-F5344CB8AC3E}">
        <p14:creationId xmlns:p14="http://schemas.microsoft.com/office/powerpoint/2010/main" val="244726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09CADAFF-D43A-174F-8A57-DA1FA118E60F}"/>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70000"/>
                    </a14:imgEffect>
                    <a14:imgEffect>
                      <a14:colorTemperature colorTemp="4836"/>
                    </a14:imgEffect>
                    <a14:imgEffect>
                      <a14:saturation sat="24000"/>
                    </a14:imgEffect>
                    <a14:imgEffect>
                      <a14:brightnessContrast bright="20000" contrast="3000"/>
                    </a14:imgEffect>
                  </a14:imgLayer>
                </a14:imgProps>
              </a:ext>
              <a:ext uri="{28A0092B-C50C-407E-A947-70E740481C1C}">
                <a14:useLocalDpi xmlns:a14="http://schemas.microsoft.com/office/drawing/2010/main"/>
              </a:ext>
            </a:extLst>
          </a:blip>
          <a:srcRect/>
          <a:stretch/>
        </p:blipFill>
        <p:spPr>
          <a:xfrm>
            <a:off x="5823098" y="2395946"/>
            <a:ext cx="5448469" cy="3978409"/>
          </a:xfrm>
          <a:prstGeom prst="rect">
            <a:avLst/>
          </a:prstGeom>
        </p:spPr>
      </p:pic>
      <p:pic>
        <p:nvPicPr>
          <p:cNvPr id="13" name="Picture 12" descr="A picture containing indoor, monitor, sitting, table&#10;&#10;Description automatically generated">
            <a:extLst>
              <a:ext uri="{FF2B5EF4-FFF2-40B4-BE49-F238E27FC236}">
                <a16:creationId xmlns:a16="http://schemas.microsoft.com/office/drawing/2014/main" id="{AAE696E5-9385-6249-9B33-E1603D5255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206546" cy="6859588"/>
          </a:xfrm>
          <a:prstGeom prst="rect">
            <a:avLst/>
          </a:prstGeom>
        </p:spPr>
      </p:pic>
      <p:sp>
        <p:nvSpPr>
          <p:cNvPr id="3" name="Title 7">
            <a:extLst>
              <a:ext uri="{FF2B5EF4-FFF2-40B4-BE49-F238E27FC236}">
                <a16:creationId xmlns:a16="http://schemas.microsoft.com/office/drawing/2014/main" id="{0CD7560D-7B18-E14D-8160-37C527CB749E}"/>
              </a:ext>
            </a:extLst>
          </p:cNvPr>
          <p:cNvSpPr txBox="1">
            <a:spLocks/>
          </p:cNvSpPr>
          <p:nvPr/>
        </p:nvSpPr>
        <p:spPr>
          <a:xfrm>
            <a:off x="663468" y="2371060"/>
            <a:ext cx="5067484" cy="1048359"/>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Charlie Kirk</a:t>
            </a:r>
            <a:br>
              <a:rPr lang="en-US" dirty="0">
                <a:solidFill>
                  <a:schemeClr val="bg1"/>
                </a:solidFill>
              </a:rPr>
            </a:br>
            <a:r>
              <a:rPr lang="en-US" sz="2400" dirty="0">
                <a:solidFill>
                  <a:schemeClr val="bg1"/>
                </a:solidFill>
              </a:rPr>
              <a:t>The Charlie Kirk Show</a:t>
            </a:r>
          </a:p>
        </p:txBody>
      </p:sp>
      <p:sp>
        <p:nvSpPr>
          <p:cNvPr id="6" name="Title 7">
            <a:extLst>
              <a:ext uri="{FF2B5EF4-FFF2-40B4-BE49-F238E27FC236}">
                <a16:creationId xmlns:a16="http://schemas.microsoft.com/office/drawing/2014/main" id="{F02E3C63-1818-094C-A02A-F5EA1C747F17}"/>
              </a:ext>
            </a:extLst>
          </p:cNvPr>
          <p:cNvSpPr txBox="1">
            <a:spLocks/>
          </p:cNvSpPr>
          <p:nvPr/>
        </p:nvSpPr>
        <p:spPr>
          <a:xfrm>
            <a:off x="663467" y="3576083"/>
            <a:ext cx="5067485" cy="2831224"/>
          </a:xfrm>
          <a:prstGeom prst="rect">
            <a:avLst/>
          </a:prstGeom>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pPr>
              <a:spcAft>
                <a:spcPts val="900"/>
              </a:spcAft>
            </a:pPr>
            <a:r>
              <a:rPr lang="en-US" sz="2100" b="1" dirty="0">
                <a:solidFill>
                  <a:srgbClr val="50979B"/>
                </a:solidFill>
              </a:rPr>
              <a:t>Featured videos:</a:t>
            </a:r>
          </a:p>
          <a:p>
            <a:pPr marL="266700" indent="-263525">
              <a:spcAft>
                <a:spcPts val="300"/>
              </a:spcAft>
              <a:buFont typeface="Wingdings" pitchFamily="2" charset="2"/>
              <a:buChar char="§"/>
            </a:pPr>
            <a:r>
              <a:rPr lang="en-US" sz="1800" dirty="0">
                <a:solidFill>
                  <a:srgbClr val="50979B"/>
                </a:solidFill>
              </a:rPr>
              <a:t>Greatest takedown of the </a:t>
            </a:r>
            <a:br>
              <a:rPr lang="en-US" sz="1800" dirty="0">
                <a:solidFill>
                  <a:srgbClr val="50979B"/>
                </a:solidFill>
              </a:rPr>
            </a:br>
            <a:r>
              <a:rPr lang="en-US" sz="1800" dirty="0">
                <a:solidFill>
                  <a:srgbClr val="50979B"/>
                </a:solidFill>
              </a:rPr>
              <a:t>Left’s abortion argument</a:t>
            </a:r>
            <a:endParaRPr lang="en-US" sz="2000" dirty="0">
              <a:solidFill>
                <a:srgbClr val="0085CA"/>
              </a:solidFill>
            </a:endParaRPr>
          </a:p>
        </p:txBody>
      </p:sp>
      <p:pic>
        <p:nvPicPr>
          <p:cNvPr id="12" name="Picture 11" descr="A picture containing food, mug&#10;&#10;Description automatically generated">
            <a:hlinkClick r:id="rId6"/>
            <a:extLst>
              <a:ext uri="{FF2B5EF4-FFF2-40B4-BE49-F238E27FC236}">
                <a16:creationId xmlns:a16="http://schemas.microsoft.com/office/drawing/2014/main" id="{D54B1BE4-3C19-5F49-9131-AF38C3CAB2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5613" y="5853918"/>
            <a:ext cx="607072" cy="644145"/>
          </a:xfrm>
          <a:prstGeom prst="rect">
            <a:avLst/>
          </a:prstGeom>
          <a:effectLst>
            <a:reflection blurRad="6350" stA="35000" endPos="22000" dir="5400000" sy="-100000" algn="bl" rotWithShape="0"/>
          </a:effectLst>
        </p:spPr>
      </p:pic>
      <p:sp>
        <p:nvSpPr>
          <p:cNvPr id="22" name="Rectangle 21">
            <a:hlinkClick r:id="rId8" tooltip="Greatest takedown of the Left’s abortion argument"/>
            <a:extLst>
              <a:ext uri="{FF2B5EF4-FFF2-40B4-BE49-F238E27FC236}">
                <a16:creationId xmlns:a16="http://schemas.microsoft.com/office/drawing/2014/main" id="{D8848084-5095-6D4C-B643-28F5CB9037BE}"/>
              </a:ext>
            </a:extLst>
          </p:cNvPr>
          <p:cNvSpPr/>
          <p:nvPr/>
        </p:nvSpPr>
        <p:spPr>
          <a:xfrm>
            <a:off x="970059" y="4013467"/>
            <a:ext cx="2461454" cy="497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168DAD67-E0C5-FB4B-B713-574B12A15B3C}"/>
              </a:ext>
            </a:extLst>
          </p:cNvPr>
          <p:cNvGrpSpPr/>
          <p:nvPr/>
        </p:nvGrpSpPr>
        <p:grpSpPr>
          <a:xfrm>
            <a:off x="645428" y="635554"/>
            <a:ext cx="9065500" cy="1193246"/>
            <a:chOff x="645428" y="635554"/>
            <a:chExt cx="9065500" cy="1193246"/>
          </a:xfrm>
        </p:grpSpPr>
        <p:sp>
          <p:nvSpPr>
            <p:cNvPr id="24" name="Title 7">
              <a:extLst>
                <a:ext uri="{FF2B5EF4-FFF2-40B4-BE49-F238E27FC236}">
                  <a16:creationId xmlns:a16="http://schemas.microsoft.com/office/drawing/2014/main" id="{87A8FB96-C5FE-CF4A-8D8D-F302F419E280}"/>
                </a:ext>
              </a:extLst>
            </p:cNvPr>
            <p:cNvSpPr txBox="1">
              <a:spLocks/>
            </p:cNvSpPr>
            <p:nvPr/>
          </p:nvSpPr>
          <p:spPr>
            <a:xfrm>
              <a:off x="645429" y="635623"/>
              <a:ext cx="9065499" cy="1193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 world gone mad</a:t>
              </a:r>
              <a:br>
                <a:rPr lang="en-US" dirty="0">
                  <a:solidFill>
                    <a:schemeClr val="bg1"/>
                  </a:solidFill>
                </a:rPr>
              </a:br>
              <a:r>
                <a:rPr lang="en-US" sz="2400" dirty="0">
                  <a:solidFill>
                    <a:schemeClr val="bg1"/>
                  </a:solidFill>
                </a:rPr>
                <a:t>Up is down, left is right</a:t>
              </a:r>
            </a:p>
          </p:txBody>
        </p:sp>
        <p:sp>
          <p:nvSpPr>
            <p:cNvPr id="25" name="Title 7">
              <a:extLst>
                <a:ext uri="{FF2B5EF4-FFF2-40B4-BE49-F238E27FC236}">
                  <a16:creationId xmlns:a16="http://schemas.microsoft.com/office/drawing/2014/main" id="{4B4D754E-8C1A-7E44-AAA6-126C15CB32FA}"/>
                </a:ext>
              </a:extLst>
            </p:cNvPr>
            <p:cNvSpPr txBox="1">
              <a:spLocks/>
            </p:cNvSpPr>
            <p:nvPr/>
          </p:nvSpPr>
          <p:spPr>
            <a:xfrm>
              <a:off x="645428" y="635554"/>
              <a:ext cx="9065499" cy="1193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 world gone mad</a:t>
              </a:r>
              <a:br>
                <a:rPr lang="en-US" dirty="0">
                  <a:solidFill>
                    <a:schemeClr val="bg1"/>
                  </a:solidFill>
                </a:rPr>
              </a:br>
              <a:r>
                <a:rPr lang="en-US" sz="2400" dirty="0">
                  <a:solidFill>
                    <a:schemeClr val="bg1"/>
                  </a:solidFill>
                </a:rPr>
                <a:t>Up is down, left is right</a:t>
              </a:r>
            </a:p>
          </p:txBody>
        </p:sp>
      </p:grpSp>
    </p:spTree>
    <p:extLst>
      <p:ext uri="{BB962C8B-B14F-4D97-AF65-F5344CB8AC3E}">
        <p14:creationId xmlns:p14="http://schemas.microsoft.com/office/powerpoint/2010/main" val="205749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suit and tie talking on a cell phone&#10;&#10;Description automatically generated">
            <a:extLst>
              <a:ext uri="{FF2B5EF4-FFF2-40B4-BE49-F238E27FC236}">
                <a16:creationId xmlns:a16="http://schemas.microsoft.com/office/drawing/2014/main" id="{60E7651D-ADA4-FE4D-8CDF-9BC6843D161A}"/>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Effect>
                      <a14:colorTemperature colorTemp="4730"/>
                    </a14:imgEffect>
                    <a14:imgEffect>
                      <a14:saturation sat="18000"/>
                    </a14:imgEffect>
                    <a14:imgEffect>
                      <a14:brightnessContrast bright="14000" contrast="5000"/>
                    </a14:imgEffect>
                  </a14:imgLayer>
                </a14:imgProps>
              </a:ext>
              <a:ext uri="{28A0092B-C50C-407E-A947-70E740481C1C}">
                <a14:useLocalDpi xmlns:a14="http://schemas.microsoft.com/office/drawing/2010/main"/>
              </a:ext>
            </a:extLst>
          </a:blip>
          <a:srcRect/>
          <a:stretch/>
        </p:blipFill>
        <p:spPr>
          <a:xfrm>
            <a:off x="5962370" y="2725357"/>
            <a:ext cx="4399614" cy="3455048"/>
          </a:xfrm>
          <a:prstGeom prst="rect">
            <a:avLst/>
          </a:prstGeom>
        </p:spPr>
      </p:pic>
      <p:pic>
        <p:nvPicPr>
          <p:cNvPr id="13" name="Picture 12" descr="A picture containing indoor, monitor, sitting, table&#10;&#10;Description automatically generated">
            <a:extLst>
              <a:ext uri="{FF2B5EF4-FFF2-40B4-BE49-F238E27FC236}">
                <a16:creationId xmlns:a16="http://schemas.microsoft.com/office/drawing/2014/main" id="{AAE696E5-9385-6249-9B33-E1603D5255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206546" cy="6859588"/>
          </a:xfrm>
          <a:prstGeom prst="rect">
            <a:avLst/>
          </a:prstGeom>
        </p:spPr>
      </p:pic>
      <p:sp>
        <p:nvSpPr>
          <p:cNvPr id="3" name="Title 7">
            <a:extLst>
              <a:ext uri="{FF2B5EF4-FFF2-40B4-BE49-F238E27FC236}">
                <a16:creationId xmlns:a16="http://schemas.microsoft.com/office/drawing/2014/main" id="{0CD7560D-7B18-E14D-8160-37C527CB749E}"/>
              </a:ext>
            </a:extLst>
          </p:cNvPr>
          <p:cNvSpPr txBox="1">
            <a:spLocks/>
          </p:cNvSpPr>
          <p:nvPr/>
        </p:nvSpPr>
        <p:spPr>
          <a:xfrm>
            <a:off x="663468" y="2371060"/>
            <a:ext cx="5067484" cy="1048359"/>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Candace Owens</a:t>
            </a:r>
            <a:br>
              <a:rPr lang="en-US" dirty="0">
                <a:solidFill>
                  <a:schemeClr val="bg1"/>
                </a:solidFill>
              </a:rPr>
            </a:br>
            <a:r>
              <a:rPr lang="en-US" sz="2400" dirty="0">
                <a:solidFill>
                  <a:schemeClr val="bg1"/>
                </a:solidFill>
              </a:rPr>
              <a:t>The Candace Owens Show</a:t>
            </a:r>
          </a:p>
        </p:txBody>
      </p:sp>
      <p:sp>
        <p:nvSpPr>
          <p:cNvPr id="6" name="Title 7">
            <a:extLst>
              <a:ext uri="{FF2B5EF4-FFF2-40B4-BE49-F238E27FC236}">
                <a16:creationId xmlns:a16="http://schemas.microsoft.com/office/drawing/2014/main" id="{F02E3C63-1818-094C-A02A-F5EA1C747F17}"/>
              </a:ext>
            </a:extLst>
          </p:cNvPr>
          <p:cNvSpPr txBox="1">
            <a:spLocks/>
          </p:cNvSpPr>
          <p:nvPr/>
        </p:nvSpPr>
        <p:spPr>
          <a:xfrm>
            <a:off x="663467" y="3576083"/>
            <a:ext cx="5067485" cy="2831224"/>
          </a:xfrm>
          <a:prstGeom prst="rect">
            <a:avLst/>
          </a:prstGeom>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pPr>
              <a:spcAft>
                <a:spcPts val="900"/>
              </a:spcAft>
            </a:pPr>
            <a:r>
              <a:rPr lang="en-US" sz="2100" b="1" dirty="0">
                <a:solidFill>
                  <a:srgbClr val="50979B"/>
                </a:solidFill>
              </a:rPr>
              <a:t>Featured videos:</a:t>
            </a:r>
          </a:p>
          <a:p>
            <a:pPr marL="266700" indent="-263525">
              <a:spcAft>
                <a:spcPts val="300"/>
              </a:spcAft>
              <a:buFont typeface="Wingdings" pitchFamily="2" charset="2"/>
              <a:buChar char="§"/>
            </a:pPr>
            <a:r>
              <a:rPr lang="en-US" sz="1800" dirty="0">
                <a:solidFill>
                  <a:srgbClr val="50979B"/>
                </a:solidFill>
              </a:rPr>
              <a:t>Destroying the Leftists narrative </a:t>
            </a:r>
            <a:br>
              <a:rPr lang="en-US" sz="1800" dirty="0">
                <a:solidFill>
                  <a:srgbClr val="50979B"/>
                </a:solidFill>
              </a:rPr>
            </a:br>
            <a:r>
              <a:rPr lang="en-US" sz="1800" dirty="0">
                <a:solidFill>
                  <a:srgbClr val="50979B"/>
                </a:solidFill>
              </a:rPr>
              <a:t>at U.S. House Hearing</a:t>
            </a:r>
          </a:p>
          <a:p>
            <a:pPr marL="266700" indent="-263525">
              <a:spcAft>
                <a:spcPts val="300"/>
              </a:spcAft>
              <a:buFont typeface="Wingdings" pitchFamily="2" charset="2"/>
              <a:buChar char="§"/>
            </a:pPr>
            <a:r>
              <a:rPr lang="en-US" sz="1800" dirty="0">
                <a:solidFill>
                  <a:srgbClr val="50979B"/>
                </a:solidFill>
              </a:rPr>
              <a:t>Under Sharia Law some murder is ok</a:t>
            </a:r>
            <a:endParaRPr lang="en-US" sz="2000" dirty="0">
              <a:solidFill>
                <a:srgbClr val="0085CA"/>
              </a:solidFill>
            </a:endParaRPr>
          </a:p>
        </p:txBody>
      </p:sp>
      <p:pic>
        <p:nvPicPr>
          <p:cNvPr id="12" name="Picture 11" descr="A picture containing food, mug&#10;&#10;Description automatically generated">
            <a:hlinkClick r:id="rId6"/>
            <a:extLst>
              <a:ext uri="{FF2B5EF4-FFF2-40B4-BE49-F238E27FC236}">
                <a16:creationId xmlns:a16="http://schemas.microsoft.com/office/drawing/2014/main" id="{D54B1BE4-3C19-5F49-9131-AF38C3CAB2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5613" y="5853918"/>
            <a:ext cx="607072" cy="644145"/>
          </a:xfrm>
          <a:prstGeom prst="rect">
            <a:avLst/>
          </a:prstGeom>
          <a:effectLst>
            <a:reflection blurRad="6350" stA="35000" endPos="22000" dir="5400000" sy="-100000" algn="bl" rotWithShape="0"/>
          </a:effectLst>
        </p:spPr>
      </p:pic>
      <p:sp>
        <p:nvSpPr>
          <p:cNvPr id="22" name="Rectangle 21">
            <a:hlinkClick r:id="rId8" tooltip="Destroying the Leftists narrative at U.S. House Hearing"/>
            <a:extLst>
              <a:ext uri="{FF2B5EF4-FFF2-40B4-BE49-F238E27FC236}">
                <a16:creationId xmlns:a16="http://schemas.microsoft.com/office/drawing/2014/main" id="{06862A4D-129E-8047-A4FF-57B25FF8D539}"/>
              </a:ext>
            </a:extLst>
          </p:cNvPr>
          <p:cNvSpPr/>
          <p:nvPr/>
        </p:nvSpPr>
        <p:spPr>
          <a:xfrm>
            <a:off x="970059" y="4023578"/>
            <a:ext cx="3049283" cy="494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9" tooltip="Under Sharia Law some murder is ok  "/>
            <a:extLst>
              <a:ext uri="{FF2B5EF4-FFF2-40B4-BE49-F238E27FC236}">
                <a16:creationId xmlns:a16="http://schemas.microsoft.com/office/drawing/2014/main" id="{766DF211-5CB1-0E4A-9C06-FFE871CF4D93}"/>
              </a:ext>
            </a:extLst>
          </p:cNvPr>
          <p:cNvSpPr/>
          <p:nvPr/>
        </p:nvSpPr>
        <p:spPr>
          <a:xfrm>
            <a:off x="970059" y="4573865"/>
            <a:ext cx="3501457" cy="213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3C04D1D9-0630-074F-B450-F2A73D7AAC19}"/>
              </a:ext>
            </a:extLst>
          </p:cNvPr>
          <p:cNvGrpSpPr/>
          <p:nvPr/>
        </p:nvGrpSpPr>
        <p:grpSpPr>
          <a:xfrm>
            <a:off x="645428" y="635554"/>
            <a:ext cx="9065500" cy="1193246"/>
            <a:chOff x="645428" y="635554"/>
            <a:chExt cx="9065500" cy="1193246"/>
          </a:xfrm>
        </p:grpSpPr>
        <p:sp>
          <p:nvSpPr>
            <p:cNvPr id="21" name="Title 7">
              <a:extLst>
                <a:ext uri="{FF2B5EF4-FFF2-40B4-BE49-F238E27FC236}">
                  <a16:creationId xmlns:a16="http://schemas.microsoft.com/office/drawing/2014/main" id="{61877E57-F2E7-E34E-843A-C4338CECB962}"/>
                </a:ext>
              </a:extLst>
            </p:cNvPr>
            <p:cNvSpPr txBox="1">
              <a:spLocks/>
            </p:cNvSpPr>
            <p:nvPr/>
          </p:nvSpPr>
          <p:spPr>
            <a:xfrm>
              <a:off x="645429" y="635623"/>
              <a:ext cx="9065499" cy="1193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 world gone mad</a:t>
              </a:r>
              <a:br>
                <a:rPr lang="en-US" dirty="0">
                  <a:solidFill>
                    <a:schemeClr val="bg1"/>
                  </a:solidFill>
                </a:rPr>
              </a:br>
              <a:r>
                <a:rPr lang="en-US" sz="2400" dirty="0">
                  <a:solidFill>
                    <a:schemeClr val="bg1"/>
                  </a:solidFill>
                </a:rPr>
                <a:t>Up is down, left is right</a:t>
              </a:r>
            </a:p>
          </p:txBody>
        </p:sp>
        <p:sp>
          <p:nvSpPr>
            <p:cNvPr id="24" name="Title 7">
              <a:extLst>
                <a:ext uri="{FF2B5EF4-FFF2-40B4-BE49-F238E27FC236}">
                  <a16:creationId xmlns:a16="http://schemas.microsoft.com/office/drawing/2014/main" id="{E0FF9E6A-3FB3-B14B-BABB-E7364611B324}"/>
                </a:ext>
              </a:extLst>
            </p:cNvPr>
            <p:cNvSpPr txBox="1">
              <a:spLocks/>
            </p:cNvSpPr>
            <p:nvPr/>
          </p:nvSpPr>
          <p:spPr>
            <a:xfrm>
              <a:off x="645428" y="635554"/>
              <a:ext cx="9065499" cy="1193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 world gone mad</a:t>
              </a:r>
              <a:br>
                <a:rPr lang="en-US" dirty="0">
                  <a:solidFill>
                    <a:schemeClr val="bg1"/>
                  </a:solidFill>
                </a:rPr>
              </a:br>
              <a:r>
                <a:rPr lang="en-US" sz="2400" dirty="0">
                  <a:solidFill>
                    <a:schemeClr val="bg1"/>
                  </a:solidFill>
                </a:rPr>
                <a:t>Up is down, left is right</a:t>
              </a:r>
            </a:p>
          </p:txBody>
        </p:sp>
      </p:grpSp>
    </p:spTree>
    <p:extLst>
      <p:ext uri="{BB962C8B-B14F-4D97-AF65-F5344CB8AC3E}">
        <p14:creationId xmlns:p14="http://schemas.microsoft.com/office/powerpoint/2010/main" val="133077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3A9DB160-C213-B04D-B659-8F477D924876}"/>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7785"/>
                    </a14:imgEffect>
                    <a14:imgEffect>
                      <a14:saturation sat="16000"/>
                    </a14:imgEffect>
                    <a14:imgEffect>
                      <a14:brightnessContrast bright="-4000"/>
                    </a14:imgEffect>
                  </a14:imgLayer>
                </a14:imgProps>
              </a:ext>
              <a:ext uri="{28A0092B-C50C-407E-A947-70E740481C1C}">
                <a14:useLocalDpi xmlns:a14="http://schemas.microsoft.com/office/drawing/2010/main"/>
              </a:ext>
            </a:extLst>
          </a:blip>
          <a:srcRect l="21943" t="-1" b="38428"/>
          <a:stretch/>
        </p:blipFill>
        <p:spPr>
          <a:xfrm>
            <a:off x="5345418" y="2543129"/>
            <a:ext cx="5067485" cy="3864178"/>
          </a:xfrm>
          <a:prstGeom prst="rect">
            <a:avLst/>
          </a:prstGeom>
        </p:spPr>
      </p:pic>
      <p:pic>
        <p:nvPicPr>
          <p:cNvPr id="13" name="Picture 12" descr="A picture containing indoor, monitor, sitting, table&#10;&#10;Description automatically generated">
            <a:extLst>
              <a:ext uri="{FF2B5EF4-FFF2-40B4-BE49-F238E27FC236}">
                <a16:creationId xmlns:a16="http://schemas.microsoft.com/office/drawing/2014/main" id="{AAE696E5-9385-6249-9B33-E1603D5255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206546" cy="6859588"/>
          </a:xfrm>
          <a:prstGeom prst="rect">
            <a:avLst/>
          </a:prstGeom>
        </p:spPr>
      </p:pic>
      <p:sp>
        <p:nvSpPr>
          <p:cNvPr id="3" name="Title 7">
            <a:extLst>
              <a:ext uri="{FF2B5EF4-FFF2-40B4-BE49-F238E27FC236}">
                <a16:creationId xmlns:a16="http://schemas.microsoft.com/office/drawing/2014/main" id="{0CD7560D-7B18-E14D-8160-37C527CB749E}"/>
              </a:ext>
            </a:extLst>
          </p:cNvPr>
          <p:cNvSpPr txBox="1">
            <a:spLocks/>
          </p:cNvSpPr>
          <p:nvPr/>
        </p:nvSpPr>
        <p:spPr>
          <a:xfrm>
            <a:off x="663468" y="2371060"/>
            <a:ext cx="5067484" cy="1048359"/>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Will Witt</a:t>
            </a:r>
            <a:br>
              <a:rPr lang="en-US" dirty="0">
                <a:solidFill>
                  <a:schemeClr val="bg1"/>
                </a:solidFill>
              </a:rPr>
            </a:br>
            <a:r>
              <a:rPr lang="en-US" sz="2400" dirty="0" err="1">
                <a:solidFill>
                  <a:schemeClr val="bg1"/>
                </a:solidFill>
              </a:rPr>
              <a:t>PragerU</a:t>
            </a:r>
            <a:endParaRPr lang="en-US" sz="2400" dirty="0">
              <a:solidFill>
                <a:schemeClr val="bg1"/>
              </a:solidFill>
            </a:endParaRPr>
          </a:p>
        </p:txBody>
      </p:sp>
      <p:sp>
        <p:nvSpPr>
          <p:cNvPr id="6" name="Title 7">
            <a:extLst>
              <a:ext uri="{FF2B5EF4-FFF2-40B4-BE49-F238E27FC236}">
                <a16:creationId xmlns:a16="http://schemas.microsoft.com/office/drawing/2014/main" id="{F02E3C63-1818-094C-A02A-F5EA1C747F17}"/>
              </a:ext>
            </a:extLst>
          </p:cNvPr>
          <p:cNvSpPr txBox="1">
            <a:spLocks/>
          </p:cNvSpPr>
          <p:nvPr/>
        </p:nvSpPr>
        <p:spPr>
          <a:xfrm>
            <a:off x="663467" y="3576083"/>
            <a:ext cx="5067485" cy="2831224"/>
          </a:xfrm>
          <a:prstGeom prst="rect">
            <a:avLst/>
          </a:prstGeom>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pPr>
              <a:spcAft>
                <a:spcPts val="900"/>
              </a:spcAft>
            </a:pPr>
            <a:r>
              <a:rPr lang="en-US" sz="2100" b="1" dirty="0">
                <a:solidFill>
                  <a:srgbClr val="50979B"/>
                </a:solidFill>
              </a:rPr>
              <a:t>Featured videos:</a:t>
            </a:r>
          </a:p>
          <a:p>
            <a:pPr marL="266700" indent="-263525">
              <a:spcAft>
                <a:spcPts val="300"/>
              </a:spcAft>
              <a:buFont typeface="Wingdings" pitchFamily="2" charset="2"/>
              <a:buChar char="§"/>
            </a:pPr>
            <a:r>
              <a:rPr lang="en-US" sz="1800" dirty="0">
                <a:solidFill>
                  <a:srgbClr val="50979B"/>
                </a:solidFill>
              </a:rPr>
              <a:t>Is an eagle egg more valuable than a baby?</a:t>
            </a:r>
          </a:p>
          <a:p>
            <a:pPr marL="266700" indent="-263525">
              <a:spcAft>
                <a:spcPts val="300"/>
              </a:spcAft>
              <a:buFont typeface="Wingdings" pitchFamily="2" charset="2"/>
              <a:buChar char="§"/>
            </a:pPr>
            <a:r>
              <a:rPr lang="en-US" sz="1800" dirty="0">
                <a:solidFill>
                  <a:srgbClr val="50979B"/>
                </a:solidFill>
              </a:rPr>
              <a:t>How many genders are there?</a:t>
            </a:r>
          </a:p>
          <a:p>
            <a:pPr marL="266700" indent="-263525">
              <a:spcAft>
                <a:spcPts val="300"/>
              </a:spcAft>
              <a:buFont typeface="Wingdings" pitchFamily="2" charset="2"/>
              <a:buChar char="§"/>
            </a:pPr>
            <a:r>
              <a:rPr lang="en-US" sz="1800" dirty="0">
                <a:solidFill>
                  <a:srgbClr val="50979B"/>
                </a:solidFill>
              </a:rPr>
              <a:t>Do Americans trust the news media?</a:t>
            </a:r>
          </a:p>
          <a:p>
            <a:pPr marL="266700" indent="-263525">
              <a:spcAft>
                <a:spcPts val="300"/>
              </a:spcAft>
              <a:buFont typeface="Wingdings" pitchFamily="2" charset="2"/>
              <a:buChar char="§"/>
            </a:pPr>
            <a:r>
              <a:rPr lang="en-US" sz="1800" dirty="0">
                <a:solidFill>
                  <a:srgbClr val="50979B"/>
                </a:solidFill>
              </a:rPr>
              <a:t>Can you find Iran on a map?</a:t>
            </a:r>
          </a:p>
        </p:txBody>
      </p:sp>
      <p:pic>
        <p:nvPicPr>
          <p:cNvPr id="12" name="Picture 11" descr="A picture containing food, mug&#10;&#10;Description automatically generated">
            <a:hlinkClick r:id="rId6"/>
            <a:extLst>
              <a:ext uri="{FF2B5EF4-FFF2-40B4-BE49-F238E27FC236}">
                <a16:creationId xmlns:a16="http://schemas.microsoft.com/office/drawing/2014/main" id="{D54B1BE4-3C19-5F49-9131-AF38C3CAB2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5613" y="5853918"/>
            <a:ext cx="607072" cy="644145"/>
          </a:xfrm>
          <a:prstGeom prst="rect">
            <a:avLst/>
          </a:prstGeom>
          <a:effectLst>
            <a:reflection blurRad="6350" stA="35000" endPos="22000" dir="5400000" sy="-100000" algn="bl" rotWithShape="0"/>
          </a:effectLst>
        </p:spPr>
      </p:pic>
      <p:sp>
        <p:nvSpPr>
          <p:cNvPr id="21" name="Rectangle 20">
            <a:hlinkClick r:id="rId8" tooltip="Is an eagle egg more valuable than a baby?  "/>
            <a:extLst>
              <a:ext uri="{FF2B5EF4-FFF2-40B4-BE49-F238E27FC236}">
                <a16:creationId xmlns:a16="http://schemas.microsoft.com/office/drawing/2014/main" id="{1A71E7C6-A3A7-9F49-B46A-85D998251ACD}"/>
              </a:ext>
            </a:extLst>
          </p:cNvPr>
          <p:cNvSpPr/>
          <p:nvPr/>
        </p:nvSpPr>
        <p:spPr>
          <a:xfrm>
            <a:off x="970057" y="4035216"/>
            <a:ext cx="4059143" cy="23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9" tooltip="How many genders are there?  "/>
            <a:extLst>
              <a:ext uri="{FF2B5EF4-FFF2-40B4-BE49-F238E27FC236}">
                <a16:creationId xmlns:a16="http://schemas.microsoft.com/office/drawing/2014/main" id="{975B24B7-A1BD-C745-B635-ECA3B603ED55}"/>
              </a:ext>
            </a:extLst>
          </p:cNvPr>
          <p:cNvSpPr/>
          <p:nvPr/>
        </p:nvSpPr>
        <p:spPr>
          <a:xfrm>
            <a:off x="970058" y="4323993"/>
            <a:ext cx="2883486" cy="23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10" tooltip="Do Americans trust the news media?  "/>
            <a:extLst>
              <a:ext uri="{FF2B5EF4-FFF2-40B4-BE49-F238E27FC236}">
                <a16:creationId xmlns:a16="http://schemas.microsoft.com/office/drawing/2014/main" id="{223A5A99-C57B-B940-B1E6-738F12F8B4D6}"/>
              </a:ext>
            </a:extLst>
          </p:cNvPr>
          <p:cNvSpPr/>
          <p:nvPr/>
        </p:nvSpPr>
        <p:spPr>
          <a:xfrm>
            <a:off x="970057" y="4604917"/>
            <a:ext cx="3491411" cy="23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11" tooltip="Can you find Iran on a map?  "/>
            <a:extLst>
              <a:ext uri="{FF2B5EF4-FFF2-40B4-BE49-F238E27FC236}">
                <a16:creationId xmlns:a16="http://schemas.microsoft.com/office/drawing/2014/main" id="{26DB31E3-4375-1348-9967-DD113A766D88}"/>
              </a:ext>
            </a:extLst>
          </p:cNvPr>
          <p:cNvSpPr/>
          <p:nvPr/>
        </p:nvSpPr>
        <p:spPr>
          <a:xfrm>
            <a:off x="970058" y="4890471"/>
            <a:ext cx="2667446" cy="23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088128C-1F5E-9F46-B150-EA3BBA92D32F}"/>
              </a:ext>
            </a:extLst>
          </p:cNvPr>
          <p:cNvGrpSpPr/>
          <p:nvPr/>
        </p:nvGrpSpPr>
        <p:grpSpPr>
          <a:xfrm>
            <a:off x="645428" y="635554"/>
            <a:ext cx="9065500" cy="1193246"/>
            <a:chOff x="645428" y="635554"/>
            <a:chExt cx="9065500" cy="1193246"/>
          </a:xfrm>
        </p:grpSpPr>
        <p:sp>
          <p:nvSpPr>
            <p:cNvPr id="26" name="Title 7">
              <a:extLst>
                <a:ext uri="{FF2B5EF4-FFF2-40B4-BE49-F238E27FC236}">
                  <a16:creationId xmlns:a16="http://schemas.microsoft.com/office/drawing/2014/main" id="{A8CCF47B-FFBD-E040-B9BB-A08E57239B51}"/>
                </a:ext>
              </a:extLst>
            </p:cNvPr>
            <p:cNvSpPr txBox="1">
              <a:spLocks/>
            </p:cNvSpPr>
            <p:nvPr/>
          </p:nvSpPr>
          <p:spPr>
            <a:xfrm>
              <a:off x="645429" y="635623"/>
              <a:ext cx="9065499" cy="1193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 world gone mad</a:t>
              </a:r>
              <a:br>
                <a:rPr lang="en-US" dirty="0">
                  <a:solidFill>
                    <a:schemeClr val="bg1"/>
                  </a:solidFill>
                </a:rPr>
              </a:br>
              <a:r>
                <a:rPr lang="en-US" sz="2400" dirty="0">
                  <a:solidFill>
                    <a:schemeClr val="bg1"/>
                  </a:solidFill>
                </a:rPr>
                <a:t>Up is down, left is right</a:t>
              </a:r>
            </a:p>
          </p:txBody>
        </p:sp>
        <p:sp>
          <p:nvSpPr>
            <p:cNvPr id="27" name="Title 7">
              <a:extLst>
                <a:ext uri="{FF2B5EF4-FFF2-40B4-BE49-F238E27FC236}">
                  <a16:creationId xmlns:a16="http://schemas.microsoft.com/office/drawing/2014/main" id="{53A5F918-ACF7-1545-92AF-B576467A9B90}"/>
                </a:ext>
              </a:extLst>
            </p:cNvPr>
            <p:cNvSpPr txBox="1">
              <a:spLocks/>
            </p:cNvSpPr>
            <p:nvPr/>
          </p:nvSpPr>
          <p:spPr>
            <a:xfrm>
              <a:off x="645428" y="635554"/>
              <a:ext cx="9065499" cy="1193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 world gone mad</a:t>
              </a:r>
              <a:br>
                <a:rPr lang="en-US" dirty="0">
                  <a:solidFill>
                    <a:schemeClr val="bg1"/>
                  </a:solidFill>
                </a:rPr>
              </a:br>
              <a:r>
                <a:rPr lang="en-US" sz="2400" dirty="0">
                  <a:solidFill>
                    <a:schemeClr val="bg1"/>
                  </a:solidFill>
                </a:rPr>
                <a:t>Up is down, left is right</a:t>
              </a:r>
            </a:p>
          </p:txBody>
        </p:sp>
      </p:grpSp>
    </p:spTree>
    <p:extLst>
      <p:ext uri="{BB962C8B-B14F-4D97-AF65-F5344CB8AC3E}">
        <p14:creationId xmlns:p14="http://schemas.microsoft.com/office/powerpoint/2010/main" val="423408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F102BCFD-5BE3-3F44-8C1F-FED5AE95A306}"/>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2000"/>
                    </a14:imgEffect>
                    <a14:imgEffect>
                      <a14:colorTemperature colorTemp="5877"/>
                    </a14:imgEffect>
                    <a14:imgEffect>
                      <a14:saturation sat="32000"/>
                    </a14:imgEffect>
                    <a14:imgEffect>
                      <a14:brightnessContrast bright="10000" contrast="2000"/>
                    </a14:imgEffect>
                  </a14:imgLayer>
                </a14:imgProps>
              </a:ext>
              <a:ext uri="{28A0092B-C50C-407E-A947-70E740481C1C}">
                <a14:useLocalDpi xmlns:a14="http://schemas.microsoft.com/office/drawing/2010/main"/>
              </a:ext>
            </a:extLst>
          </a:blip>
          <a:srcRect l="15534" b="9825"/>
          <a:stretch/>
        </p:blipFill>
        <p:spPr>
          <a:xfrm>
            <a:off x="5560539" y="2633938"/>
            <a:ext cx="4972113" cy="3715704"/>
          </a:xfrm>
          <a:prstGeom prst="rect">
            <a:avLst/>
          </a:prstGeom>
        </p:spPr>
      </p:pic>
      <p:pic>
        <p:nvPicPr>
          <p:cNvPr id="13" name="Picture 12" descr="A picture containing indoor, monitor, sitting, table&#10;&#10;Description automatically generated">
            <a:extLst>
              <a:ext uri="{FF2B5EF4-FFF2-40B4-BE49-F238E27FC236}">
                <a16:creationId xmlns:a16="http://schemas.microsoft.com/office/drawing/2014/main" id="{AAE696E5-9385-6249-9B33-E1603D5255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206546" cy="6859588"/>
          </a:xfrm>
          <a:prstGeom prst="rect">
            <a:avLst/>
          </a:prstGeom>
        </p:spPr>
      </p:pic>
      <p:sp>
        <p:nvSpPr>
          <p:cNvPr id="3" name="Title 7">
            <a:extLst>
              <a:ext uri="{FF2B5EF4-FFF2-40B4-BE49-F238E27FC236}">
                <a16:creationId xmlns:a16="http://schemas.microsoft.com/office/drawing/2014/main" id="{0CD7560D-7B18-E14D-8160-37C527CB749E}"/>
              </a:ext>
            </a:extLst>
          </p:cNvPr>
          <p:cNvSpPr txBox="1">
            <a:spLocks/>
          </p:cNvSpPr>
          <p:nvPr/>
        </p:nvSpPr>
        <p:spPr>
          <a:xfrm>
            <a:off x="663468" y="2371060"/>
            <a:ext cx="5067484" cy="1048359"/>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Dennis </a:t>
            </a:r>
            <a:r>
              <a:rPr lang="en-US" sz="4300" dirty="0" err="1">
                <a:solidFill>
                  <a:schemeClr val="bg1"/>
                </a:solidFill>
              </a:rPr>
              <a:t>Pragur</a:t>
            </a:r>
            <a:br>
              <a:rPr lang="en-US" dirty="0">
                <a:solidFill>
                  <a:schemeClr val="bg1"/>
                </a:solidFill>
              </a:rPr>
            </a:br>
            <a:r>
              <a:rPr lang="en-US" sz="2400" dirty="0" err="1">
                <a:solidFill>
                  <a:schemeClr val="bg1"/>
                </a:solidFill>
              </a:rPr>
              <a:t>PrugerU</a:t>
            </a:r>
            <a:endParaRPr lang="en-US" sz="2400" dirty="0">
              <a:solidFill>
                <a:schemeClr val="bg1"/>
              </a:solidFill>
            </a:endParaRPr>
          </a:p>
        </p:txBody>
      </p:sp>
      <p:pic>
        <p:nvPicPr>
          <p:cNvPr id="12" name="Picture 11" descr="A picture containing food, mug&#10;&#10;Description automatically generated">
            <a:hlinkClick r:id="rId6"/>
            <a:extLst>
              <a:ext uri="{FF2B5EF4-FFF2-40B4-BE49-F238E27FC236}">
                <a16:creationId xmlns:a16="http://schemas.microsoft.com/office/drawing/2014/main" id="{D54B1BE4-3C19-5F49-9131-AF38C3CAB2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5613" y="5853918"/>
            <a:ext cx="607072" cy="644145"/>
          </a:xfrm>
          <a:prstGeom prst="rect">
            <a:avLst/>
          </a:prstGeom>
          <a:effectLst>
            <a:reflection blurRad="6350" stA="35000" endPos="22000" dir="5400000" sy="-100000" algn="bl" rotWithShape="0"/>
          </a:effectLst>
        </p:spPr>
      </p:pic>
      <p:sp>
        <p:nvSpPr>
          <p:cNvPr id="9" name="Title 7">
            <a:extLst>
              <a:ext uri="{FF2B5EF4-FFF2-40B4-BE49-F238E27FC236}">
                <a16:creationId xmlns:a16="http://schemas.microsoft.com/office/drawing/2014/main" id="{78711412-DC88-4F48-A4E6-21644DCD513B}"/>
              </a:ext>
            </a:extLst>
          </p:cNvPr>
          <p:cNvSpPr txBox="1">
            <a:spLocks/>
          </p:cNvSpPr>
          <p:nvPr/>
        </p:nvSpPr>
        <p:spPr>
          <a:xfrm>
            <a:off x="663467" y="3576083"/>
            <a:ext cx="5067485" cy="2831224"/>
          </a:xfrm>
          <a:prstGeom prst="rect">
            <a:avLst/>
          </a:prstGeom>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pPr>
              <a:spcAft>
                <a:spcPts val="900"/>
              </a:spcAft>
            </a:pPr>
            <a:r>
              <a:rPr lang="en-US" sz="2100" b="1" dirty="0">
                <a:solidFill>
                  <a:srgbClr val="50979B"/>
                </a:solidFill>
              </a:rPr>
              <a:t>Featured videos:</a:t>
            </a:r>
          </a:p>
          <a:p>
            <a:pPr marL="266700" indent="-263525">
              <a:spcAft>
                <a:spcPts val="300"/>
              </a:spcAft>
              <a:buFont typeface="Wingdings" pitchFamily="2" charset="2"/>
              <a:buChar char="§"/>
            </a:pPr>
            <a:r>
              <a:rPr lang="en-US" sz="1800" dirty="0">
                <a:solidFill>
                  <a:srgbClr val="50979B"/>
                </a:solidFill>
              </a:rPr>
              <a:t>The dark art of framing</a:t>
            </a:r>
          </a:p>
          <a:p>
            <a:pPr marL="266700" indent="-263525">
              <a:spcAft>
                <a:spcPts val="300"/>
              </a:spcAft>
              <a:buFont typeface="Wingdings" pitchFamily="2" charset="2"/>
              <a:buChar char="§"/>
            </a:pPr>
            <a:r>
              <a:rPr lang="en-US" sz="1800" dirty="0">
                <a:solidFill>
                  <a:srgbClr val="50979B"/>
                </a:solidFill>
              </a:rPr>
              <a:t>What is fake news? Covington Catholic</a:t>
            </a:r>
          </a:p>
          <a:p>
            <a:pPr marL="266700" indent="-263525">
              <a:spcAft>
                <a:spcPts val="300"/>
              </a:spcAft>
              <a:buFont typeface="Wingdings" pitchFamily="2" charset="2"/>
              <a:buChar char="§"/>
            </a:pPr>
            <a:r>
              <a:rPr lang="en-US" sz="1800" dirty="0">
                <a:solidFill>
                  <a:srgbClr val="50979B"/>
                </a:solidFill>
              </a:rPr>
              <a:t>Climate activists use kids to fuel hysteria, </a:t>
            </a:r>
            <a:br>
              <a:rPr lang="en-US" sz="1800" dirty="0">
                <a:solidFill>
                  <a:srgbClr val="50979B"/>
                </a:solidFill>
              </a:rPr>
            </a:br>
            <a:r>
              <a:rPr lang="en-US" sz="1800" dirty="0">
                <a:solidFill>
                  <a:srgbClr val="50979B"/>
                </a:solidFill>
              </a:rPr>
              <a:t>Bjorn Lomborg</a:t>
            </a:r>
            <a:endParaRPr lang="en-US" sz="2000" dirty="0">
              <a:solidFill>
                <a:srgbClr val="0085CA"/>
              </a:solidFill>
            </a:endParaRPr>
          </a:p>
        </p:txBody>
      </p:sp>
      <p:sp>
        <p:nvSpPr>
          <p:cNvPr id="22" name="Rectangle 21">
            <a:hlinkClick r:id="rId8" tooltip="Climate Activists Use Kids to Fuel Hysteria, Bjorn Lomborg"/>
            <a:extLst>
              <a:ext uri="{FF2B5EF4-FFF2-40B4-BE49-F238E27FC236}">
                <a16:creationId xmlns:a16="http://schemas.microsoft.com/office/drawing/2014/main" id="{53918F25-642D-FD48-B2B6-A084C009256E}"/>
              </a:ext>
            </a:extLst>
          </p:cNvPr>
          <p:cNvSpPr/>
          <p:nvPr/>
        </p:nvSpPr>
        <p:spPr>
          <a:xfrm>
            <a:off x="970057" y="4580526"/>
            <a:ext cx="3999811" cy="5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9" tooltip="The dark art of framing  "/>
            <a:extLst>
              <a:ext uri="{FF2B5EF4-FFF2-40B4-BE49-F238E27FC236}">
                <a16:creationId xmlns:a16="http://schemas.microsoft.com/office/drawing/2014/main" id="{2D63F22E-9EEC-5542-956F-1FA75467A832}"/>
              </a:ext>
            </a:extLst>
          </p:cNvPr>
          <p:cNvSpPr/>
          <p:nvPr/>
        </p:nvSpPr>
        <p:spPr>
          <a:xfrm>
            <a:off x="970057" y="4029185"/>
            <a:ext cx="2240391" cy="23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10" tooltip="What is fake news? Covington Catholic  "/>
            <a:extLst>
              <a:ext uri="{FF2B5EF4-FFF2-40B4-BE49-F238E27FC236}">
                <a16:creationId xmlns:a16="http://schemas.microsoft.com/office/drawing/2014/main" id="{9B593594-E8CB-E741-82EB-563DBF5EA43A}"/>
              </a:ext>
            </a:extLst>
          </p:cNvPr>
          <p:cNvSpPr/>
          <p:nvPr/>
        </p:nvSpPr>
        <p:spPr>
          <a:xfrm>
            <a:off x="970057" y="4319476"/>
            <a:ext cx="3678725" cy="213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8D2C735-8787-E74B-8329-213D11421A37}"/>
              </a:ext>
            </a:extLst>
          </p:cNvPr>
          <p:cNvGrpSpPr/>
          <p:nvPr/>
        </p:nvGrpSpPr>
        <p:grpSpPr>
          <a:xfrm>
            <a:off x="645428" y="635554"/>
            <a:ext cx="9065500" cy="1193246"/>
            <a:chOff x="645428" y="635554"/>
            <a:chExt cx="9065500" cy="1193246"/>
          </a:xfrm>
        </p:grpSpPr>
        <p:sp>
          <p:nvSpPr>
            <p:cNvPr id="25" name="Title 7">
              <a:extLst>
                <a:ext uri="{FF2B5EF4-FFF2-40B4-BE49-F238E27FC236}">
                  <a16:creationId xmlns:a16="http://schemas.microsoft.com/office/drawing/2014/main" id="{238C13C2-BB93-0045-BEC2-9025F674274C}"/>
                </a:ext>
              </a:extLst>
            </p:cNvPr>
            <p:cNvSpPr txBox="1">
              <a:spLocks/>
            </p:cNvSpPr>
            <p:nvPr/>
          </p:nvSpPr>
          <p:spPr>
            <a:xfrm>
              <a:off x="645429" y="635623"/>
              <a:ext cx="9065499" cy="1193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 world gone mad</a:t>
              </a:r>
              <a:br>
                <a:rPr lang="en-US" dirty="0">
                  <a:solidFill>
                    <a:schemeClr val="bg1"/>
                  </a:solidFill>
                </a:rPr>
              </a:br>
              <a:r>
                <a:rPr lang="en-US" sz="2400" dirty="0">
                  <a:solidFill>
                    <a:schemeClr val="bg1"/>
                  </a:solidFill>
                </a:rPr>
                <a:t>Up is down, left is right</a:t>
              </a:r>
            </a:p>
          </p:txBody>
        </p:sp>
        <p:sp>
          <p:nvSpPr>
            <p:cNvPr id="26" name="Title 7">
              <a:extLst>
                <a:ext uri="{FF2B5EF4-FFF2-40B4-BE49-F238E27FC236}">
                  <a16:creationId xmlns:a16="http://schemas.microsoft.com/office/drawing/2014/main" id="{C00D3B41-978A-2641-AD9A-F686815DB39E}"/>
                </a:ext>
              </a:extLst>
            </p:cNvPr>
            <p:cNvSpPr txBox="1">
              <a:spLocks/>
            </p:cNvSpPr>
            <p:nvPr/>
          </p:nvSpPr>
          <p:spPr>
            <a:xfrm>
              <a:off x="645428" y="635554"/>
              <a:ext cx="9065499" cy="1193177"/>
            </a:xfrm>
            <a:prstGeom prst="rect">
              <a:avLst/>
            </a:prstGeom>
            <a:effectLst>
              <a:outerShdw blurRad="254000" dist="38100" dir="2700000" algn="tl" rotWithShape="0">
                <a:prstClr val="black">
                  <a:alpha val="40000"/>
                </a:prstClr>
              </a:outerShdw>
            </a:effectLst>
          </p:spPr>
          <p:txBody>
            <a:bodyPr/>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US" sz="4300" dirty="0">
                  <a:solidFill>
                    <a:schemeClr val="bg1"/>
                  </a:solidFill>
                </a:rPr>
                <a:t>SJWs EXPOSED! in a world gone mad</a:t>
              </a:r>
              <a:br>
                <a:rPr lang="en-US" dirty="0">
                  <a:solidFill>
                    <a:schemeClr val="bg1"/>
                  </a:solidFill>
                </a:rPr>
              </a:br>
              <a:r>
                <a:rPr lang="en-US" sz="2400" dirty="0">
                  <a:solidFill>
                    <a:schemeClr val="bg1"/>
                  </a:solidFill>
                </a:rPr>
                <a:t>Up is down, left is right</a:t>
              </a:r>
            </a:p>
          </p:txBody>
        </p:sp>
      </p:grpSp>
    </p:spTree>
    <p:extLst>
      <p:ext uri="{BB962C8B-B14F-4D97-AF65-F5344CB8AC3E}">
        <p14:creationId xmlns:p14="http://schemas.microsoft.com/office/powerpoint/2010/main" val="313561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 Covers">
  <a:themeElements>
    <a:clrScheme name="Custom 1">
      <a:dk1>
        <a:srgbClr val="000000"/>
      </a:dk1>
      <a:lt1>
        <a:srgbClr val="FFFFFF"/>
      </a:lt1>
      <a:dk2>
        <a:srgbClr val="808080"/>
      </a:dk2>
      <a:lt2>
        <a:srgbClr val="E7E8E9"/>
      </a:lt2>
      <a:accent1>
        <a:srgbClr val="DA291C"/>
      </a:accent1>
      <a:accent2>
        <a:srgbClr val="00338D"/>
      </a:accent2>
      <a:accent3>
        <a:srgbClr val="15A8DB"/>
      </a:accent3>
      <a:accent4>
        <a:srgbClr val="F05A21"/>
      </a:accent4>
      <a:accent5>
        <a:srgbClr val="71BF44"/>
      </a:accent5>
      <a:accent6>
        <a:srgbClr val="FBE2E1"/>
      </a:accent6>
      <a:hlink>
        <a:srgbClr val="000000"/>
      </a:hlink>
      <a:folHlink>
        <a:srgbClr val="000000"/>
      </a:folHlink>
    </a:clrScheme>
    <a:fontScheme name="WorleyParson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0085CA"/>
    </a:custClr>
    <a:custClr>
      <a:srgbClr val="F2A900"/>
    </a:custClr>
    <a:custClr>
      <a:srgbClr val="64A70B"/>
    </a:custClr>
    <a:custClr>
      <a:srgbClr val="236192"/>
    </a:custClr>
    <a:custClr>
      <a:srgbClr val="FE5000"/>
    </a:custClr>
    <a:custClr>
      <a:srgbClr val="4A7729"/>
    </a:custClr>
  </a:custClrLst>
  <a:extLst>
    <a:ext uri="{05A4C25C-085E-4340-85A3-A5531E510DB2}">
      <thm15:themeFamily xmlns:thm15="http://schemas.microsoft.com/office/thememl/2012/main" name="Presentation8" id="{3917617C-78F8-4700-AC65-7904F2F8B44A}" vid="{A664313A-B6E3-49CE-B760-FB6FF5CE91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4d44490-6aef-4403-95e2-6d5d9a8009ec">
      <UserInfo>
        <DisplayName>Jurich, Kristi (Brisbane)</DisplayName>
        <AccountId>20601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9E94102F50334DBF16075CB665DC52" ma:contentTypeVersion="8" ma:contentTypeDescription="Create a new document." ma:contentTypeScope="" ma:versionID="a30916b3e3d3ec77b5c4370c88414768">
  <xsd:schema xmlns:xsd="http://www.w3.org/2001/XMLSchema" xmlns:xs="http://www.w3.org/2001/XMLSchema" xmlns:p="http://schemas.microsoft.com/office/2006/metadata/properties" xmlns:ns2="012b7a91-c541-490f-8fdd-7c06d102d8cb" xmlns:ns3="c4d44490-6aef-4403-95e2-6d5d9a8009ec" targetNamespace="http://schemas.microsoft.com/office/2006/metadata/properties" ma:root="true" ma:fieldsID="cafbb0725f2d6ac9cfca0671fb4cf9ef" ns2:_="" ns3:_="">
    <xsd:import namespace="012b7a91-c541-490f-8fdd-7c06d102d8cb"/>
    <xsd:import namespace="c4d44490-6aef-4403-95e2-6d5d9a8009e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b7a91-c541-490f-8fdd-7c06d102d8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d44490-6aef-4403-95e2-6d5d9a8009e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03F078-C7CC-46A5-AD0B-A065DBC98BB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e81b95f0-557c-4784-91d5-2c00928a2931"/>
    <ds:schemaRef ds:uri="e838424f-4a37-41c7-8464-4f019b14815c"/>
    <ds:schemaRef ds:uri="http://www.w3.org/XML/1998/namespace"/>
    <ds:schemaRef ds:uri="http://purl.org/dc/dcmitype/"/>
    <ds:schemaRef ds:uri="c4d44490-6aef-4403-95e2-6d5d9a8009ec"/>
  </ds:schemaRefs>
</ds:datastoreItem>
</file>

<file path=customXml/itemProps2.xml><?xml version="1.0" encoding="utf-8"?>
<ds:datastoreItem xmlns:ds="http://schemas.openxmlformats.org/officeDocument/2006/customXml" ds:itemID="{5EFF890E-53C3-4F5D-AEB1-7AB5D14423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2b7a91-c541-490f-8fdd-7c06d102d8cb"/>
    <ds:schemaRef ds:uri="c4d44490-6aef-4403-95e2-6d5d9a8009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9FB076-36D5-4F6F-AC4F-5304CD7D89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Template>
  <TotalTime>2193</TotalTime>
  <Words>1216</Words>
  <Application>Microsoft Macintosh PowerPoint</Application>
  <PresentationFormat>Custom</PresentationFormat>
  <Paragraphs>130</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Titillium Web</vt:lpstr>
      <vt:lpstr>Wingdings</vt:lpstr>
      <vt:lpstr>1. Covers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SJW Exposed! In A World Gone Mad</dc:title>
  <dc:subject/>
  <dc:creator>Coffee Scribe</dc:creator>
  <cp:keywords/>
  <dc:description/>
  <cp:lastModifiedBy>Bellmont, Jeff (Calgary)</cp:lastModifiedBy>
  <cp:revision>618</cp:revision>
  <dcterms:created xsi:type="dcterms:W3CDTF">2020-01-21T18:35:23Z</dcterms:created>
  <dcterms:modified xsi:type="dcterms:W3CDTF">2020-02-16T00:54:18Z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0x010100B09E94102F50334DBF16075CB665DC52</vt:lpwstr>
  </property>
  <property fmtid="{D5CDD505-2E9C-101B-9397-08002B2CF9AE}" pid="3" name="AuthorIds_UIVersion_1024">
    <vt:lpwstr>7040,4303</vt:lpwstr>
  </property>
</Properties>
</file>